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368" r:id="rId2"/>
    <p:sldId id="364" r:id="rId3"/>
    <p:sldId id="303" r:id="rId4"/>
    <p:sldId id="392" r:id="rId5"/>
    <p:sldId id="265" r:id="rId6"/>
    <p:sldId id="266" r:id="rId7"/>
    <p:sldId id="369" r:id="rId8"/>
    <p:sldId id="393" r:id="rId9"/>
    <p:sldId id="383" r:id="rId10"/>
    <p:sldId id="384" r:id="rId11"/>
    <p:sldId id="385" r:id="rId12"/>
    <p:sldId id="329" r:id="rId13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5" autoAdjust="0"/>
    <p:restoredTop sz="62985" autoAdjust="0"/>
  </p:normalViewPr>
  <p:slideViewPr>
    <p:cSldViewPr>
      <p:cViewPr varScale="1">
        <p:scale>
          <a:sx n="115" d="100"/>
          <a:sy n="115" d="100"/>
        </p:scale>
        <p:origin x="16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njicog\AppData\Local\Microsoft\Windows\INetCache\Content.Outlook\9ZCDQE9U\Plat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5400">
              <a:solidFill>
                <a:schemeClr val="tx2"/>
              </a:solidFill>
            </a:ln>
          </c:spPr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</c:v>
                  </c:pt>
                  <c:pt idx="1">
                    <c:v>XI</c:v>
                  </c:pt>
                  <c:pt idx="2">
                    <c:v>XII</c:v>
                  </c:pt>
                  <c:pt idx="3">
                    <c:v>I</c:v>
                  </c:pt>
                  <c:pt idx="4">
                    <c:v>II</c:v>
                  </c:pt>
                  <c:pt idx="5">
                    <c:v>III</c:v>
                  </c:pt>
                  <c:pt idx="6">
                    <c:v>IV</c:v>
                  </c:pt>
                  <c:pt idx="7">
                    <c:v>V</c:v>
                  </c:pt>
                  <c:pt idx="8">
                    <c:v>VI</c:v>
                  </c:pt>
                  <c:pt idx="9">
                    <c:v>VII</c:v>
                  </c:pt>
                  <c:pt idx="10">
                    <c:v>VIII</c:v>
                  </c:pt>
                  <c:pt idx="11">
                    <c:v>IX</c:v>
                  </c:pt>
                  <c:pt idx="12">
                    <c:v>X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964</c:v>
                </c:pt>
                <c:pt idx="1">
                  <c:v>969</c:v>
                </c:pt>
                <c:pt idx="2">
                  <c:v>979</c:v>
                </c:pt>
                <c:pt idx="3">
                  <c:v>962</c:v>
                </c:pt>
                <c:pt idx="4">
                  <c:v>984</c:v>
                </c:pt>
                <c:pt idx="5">
                  <c:v>978</c:v>
                </c:pt>
                <c:pt idx="6">
                  <c:v>978</c:v>
                </c:pt>
                <c:pt idx="7">
                  <c:v>981</c:v>
                </c:pt>
                <c:pt idx="8">
                  <c:v>994</c:v>
                </c:pt>
                <c:pt idx="9">
                  <c:v>1019</c:v>
                </c:pt>
                <c:pt idx="10">
                  <c:v>1025</c:v>
                </c:pt>
                <c:pt idx="11">
                  <c:v>1026</c:v>
                </c:pt>
                <c:pt idx="12">
                  <c:v>1027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7F-4824-90C2-9762F7E1A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417456"/>
        <c:axId val="312419696"/>
      </c:lineChart>
      <c:catAx>
        <c:axId val="312417456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crossAx val="312419696"/>
        <c:crosses val="autoZero"/>
        <c:auto val="1"/>
        <c:lblAlgn val="ctr"/>
        <c:lblOffset val="100"/>
        <c:noMultiLvlLbl val="0"/>
      </c:catAx>
      <c:valAx>
        <c:axId val="312419696"/>
        <c:scaling>
          <c:orientation val="minMax"/>
          <c:max val="1100"/>
          <c:min val="600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crossAx val="3124174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[Plate.xlsx]Sheet1!$A$24</c:f>
              <c:strCache>
                <c:ptCount val="1"/>
                <c:pt idx="0">
                  <c:v>Република Српска</c:v>
                </c:pt>
              </c:strCache>
            </c:strRef>
          </c:tx>
          <c:spPr>
            <a:ln w="254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[Plate.xlsx]Sheet1!$B$22:$J$23</c:f>
              <c:strCache>
                <c:ptCount val="9"/>
                <c:pt idx="0">
                  <c:v>I 2021</c:v>
                </c:pt>
                <c:pt idx="1">
                  <c:v>II 2021</c:v>
                </c:pt>
                <c:pt idx="2">
                  <c:v>III 2021</c:v>
                </c:pt>
                <c:pt idx="3">
                  <c:v>IV 2021</c:v>
                </c:pt>
                <c:pt idx="4">
                  <c:v>V 2021</c:v>
                </c:pt>
                <c:pt idx="5">
                  <c:v>VI 2021</c:v>
                </c:pt>
                <c:pt idx="6">
                  <c:v>VII 2021</c:v>
                </c:pt>
                <c:pt idx="7">
                  <c:v>VIII 2021</c:v>
                </c:pt>
                <c:pt idx="8">
                  <c:v>IX 2021</c:v>
                </c:pt>
              </c:strCache>
            </c:strRef>
          </c:cat>
          <c:val>
            <c:numRef>
              <c:f>[Plate.xlsx]Sheet1!$B$24:$J$24</c:f>
              <c:numCache>
                <c:formatCode>General</c:formatCode>
                <c:ptCount val="9"/>
                <c:pt idx="0">
                  <c:v>962</c:v>
                </c:pt>
                <c:pt idx="1">
                  <c:v>984</c:v>
                </c:pt>
                <c:pt idx="2">
                  <c:v>978</c:v>
                </c:pt>
                <c:pt idx="3">
                  <c:v>978</c:v>
                </c:pt>
                <c:pt idx="4">
                  <c:v>981</c:v>
                </c:pt>
                <c:pt idx="5">
                  <c:v>994</c:v>
                </c:pt>
                <c:pt idx="6" formatCode="0">
                  <c:v>1019</c:v>
                </c:pt>
                <c:pt idx="7">
                  <c:v>1025</c:v>
                </c:pt>
                <c:pt idx="8">
                  <c:v>1026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68-46F3-826F-BB5A11F9B9A2}"/>
            </c:ext>
          </c:extLst>
        </c:ser>
        <c:ser>
          <c:idx val="1"/>
          <c:order val="1"/>
          <c:tx>
            <c:strRef>
              <c:f>[Plate.xlsx]Sheet1!$A$25</c:f>
              <c:strCache>
                <c:ptCount val="1"/>
                <c:pt idx="0">
                  <c:v>Федерација БиХ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[Plate.xlsx]Sheet1!$B$22:$J$23</c:f>
              <c:strCache>
                <c:ptCount val="9"/>
                <c:pt idx="0">
                  <c:v>I 2021</c:v>
                </c:pt>
                <c:pt idx="1">
                  <c:v>II 2021</c:v>
                </c:pt>
                <c:pt idx="2">
                  <c:v>III 2021</c:v>
                </c:pt>
                <c:pt idx="3">
                  <c:v>IV 2021</c:v>
                </c:pt>
                <c:pt idx="4">
                  <c:v>V 2021</c:v>
                </c:pt>
                <c:pt idx="5">
                  <c:v>VI 2021</c:v>
                </c:pt>
                <c:pt idx="6">
                  <c:v>VII 2021</c:v>
                </c:pt>
                <c:pt idx="7">
                  <c:v>VIII 2021</c:v>
                </c:pt>
                <c:pt idx="8">
                  <c:v>IX 2021</c:v>
                </c:pt>
              </c:strCache>
            </c:strRef>
          </c:cat>
          <c:val>
            <c:numRef>
              <c:f>[Plate.xlsx]Sheet1!$B$25:$J$25</c:f>
              <c:numCache>
                <c:formatCode>General</c:formatCode>
                <c:ptCount val="9"/>
                <c:pt idx="0">
                  <c:v>974</c:v>
                </c:pt>
                <c:pt idx="1">
                  <c:v>951</c:v>
                </c:pt>
                <c:pt idx="2">
                  <c:v>996</c:v>
                </c:pt>
                <c:pt idx="3">
                  <c:v>990</c:v>
                </c:pt>
                <c:pt idx="4">
                  <c:v>982</c:v>
                </c:pt>
                <c:pt idx="5">
                  <c:v>999</c:v>
                </c:pt>
                <c:pt idx="6">
                  <c:v>995</c:v>
                </c:pt>
                <c:pt idx="7">
                  <c:v>1000</c:v>
                </c:pt>
                <c:pt idx="8">
                  <c:v>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68-46F3-826F-BB5A11F9B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2574816"/>
        <c:axId val="1982582304"/>
      </c:lineChart>
      <c:catAx>
        <c:axId val="1982574816"/>
        <c:scaling>
          <c:orientation val="minMax"/>
        </c:scaling>
        <c:delete val="0"/>
        <c:axPos val="b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582304"/>
        <c:crosses val="autoZero"/>
        <c:auto val="1"/>
        <c:lblAlgn val="ctr"/>
        <c:lblOffset val="100"/>
        <c:noMultiLvlLbl val="0"/>
      </c:catAx>
      <c:valAx>
        <c:axId val="1982582304"/>
        <c:scaling>
          <c:orientation val="minMax"/>
          <c:max val="1100"/>
          <c:min val="80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\ 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5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2688506844975"/>
          <c:y val="5.1400687590107574E-2"/>
          <c:w val="0.68779021541226271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Септ2021!$A$2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25400" cap="rnd">
              <a:solidFill>
                <a:srgbClr val="1F497D"/>
              </a:solidFill>
              <a:round/>
            </a:ln>
            <a:effectLst/>
          </c:spPr>
          <c:marker>
            <c:symbol val="none"/>
          </c:marker>
          <c:cat>
            <c:strRef>
              <c:f>Септ2021!$B$1:$P$1</c:f>
              <c:strCache>
                <c:ptCount val="13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VIII</c:v>
                </c:pt>
                <c:pt idx="11">
                  <c:v>IX</c:v>
                </c:pt>
                <c:pt idx="12">
                  <c:v>X</c:v>
                </c:pt>
              </c:strCache>
            </c:strRef>
          </c:cat>
          <c:val>
            <c:numRef>
              <c:f>Септ2021!$B$2:$N$2</c:f>
              <c:numCache>
                <c:formatCode>0</c:formatCode>
                <c:ptCount val="13"/>
                <c:pt idx="0">
                  <c:v>412041.92121999967</c:v>
                </c:pt>
                <c:pt idx="1">
                  <c:v>384614.01724999864</c:v>
                </c:pt>
                <c:pt idx="2">
                  <c:v>411696.57103000121</c:v>
                </c:pt>
                <c:pt idx="3">
                  <c:v>280973.00198999984</c:v>
                </c:pt>
                <c:pt idx="4">
                  <c:v>386845.8773199998</c:v>
                </c:pt>
                <c:pt idx="5">
                  <c:v>470667.56241000054</c:v>
                </c:pt>
                <c:pt idx="6">
                  <c:v>456332.10859999835</c:v>
                </c:pt>
                <c:pt idx="7">
                  <c:v>452610.50718999922</c:v>
                </c:pt>
                <c:pt idx="8">
                  <c:v>484135.64987000031</c:v>
                </c:pt>
                <c:pt idx="9">
                  <c:v>499586.75677000347</c:v>
                </c:pt>
                <c:pt idx="10">
                  <c:v>426083.7397000012</c:v>
                </c:pt>
                <c:pt idx="11">
                  <c:v>528048.81868000363</c:v>
                </c:pt>
                <c:pt idx="12">
                  <c:v>527942.36582999816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47-465F-85B9-443AD17CB3A2}"/>
            </c:ext>
          </c:extLst>
        </c:ser>
        <c:ser>
          <c:idx val="1"/>
          <c:order val="1"/>
          <c:tx>
            <c:strRef>
              <c:f>Септ2021!$A$3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Септ2021!$B$1:$P$1</c:f>
              <c:strCache>
                <c:ptCount val="13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VIII</c:v>
                </c:pt>
                <c:pt idx="11">
                  <c:v>IX</c:v>
                </c:pt>
                <c:pt idx="12">
                  <c:v>X</c:v>
                </c:pt>
              </c:strCache>
            </c:strRef>
          </c:cat>
          <c:val>
            <c:numRef>
              <c:f>Септ2021!$B$3:$N$3</c:f>
              <c:numCache>
                <c:formatCode>0</c:formatCode>
                <c:ptCount val="13"/>
                <c:pt idx="0">
                  <c:v>331446.11134000099</c:v>
                </c:pt>
                <c:pt idx="1">
                  <c:v>310970.95690000034</c:v>
                </c:pt>
                <c:pt idx="2">
                  <c:v>306580.10537000006</c:v>
                </c:pt>
                <c:pt idx="3">
                  <c:v>261083.10393999959</c:v>
                </c:pt>
                <c:pt idx="4">
                  <c:v>318453.56183999975</c:v>
                </c:pt>
                <c:pt idx="5">
                  <c:v>373306.11855999997</c:v>
                </c:pt>
                <c:pt idx="6">
                  <c:v>352479.1894700001</c:v>
                </c:pt>
                <c:pt idx="7">
                  <c:v>333988.72415000026</c:v>
                </c:pt>
                <c:pt idx="8">
                  <c:v>391850.98046000028</c:v>
                </c:pt>
                <c:pt idx="9">
                  <c:v>394343.30798999919</c:v>
                </c:pt>
                <c:pt idx="10">
                  <c:v>326085.18872000102</c:v>
                </c:pt>
                <c:pt idx="11">
                  <c:v>424305.48675000016</c:v>
                </c:pt>
                <c:pt idx="12">
                  <c:v>401239.23677000112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47-465F-85B9-443AD17CB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035088"/>
        <c:axId val="272035648"/>
      </c:lineChart>
      <c:catAx>
        <c:axId val="27203508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72035648"/>
        <c:crosses val="autoZero"/>
        <c:auto val="1"/>
        <c:lblAlgn val="ctr"/>
        <c:lblOffset val="100"/>
        <c:noMultiLvlLbl val="0"/>
      </c:catAx>
      <c:valAx>
        <c:axId val="27203564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</c:majorGridlines>
        <c:numFmt formatCode="#\ ##0" sourceLinked="0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72035088"/>
        <c:crosses val="autoZero"/>
        <c:crossBetween val="between"/>
      </c:valAx>
      <c:spPr>
        <a:noFill/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r"/>
      <c:layout>
        <c:manualLayout>
          <c:xMode val="edge"/>
          <c:yMode val="edge"/>
          <c:x val="0.84479269821002101"/>
          <c:y val="0.42424171726008997"/>
          <c:w val="0.14079288737556453"/>
          <c:h val="0.15151621198865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0.0239</cdr:x>
      <cdr:y>0.68238</cdr:y>
    </cdr:from>
    <cdr:to>
      <cdr:x>0.99682</cdr:x>
      <cdr:y>0.85021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9280" y="1871913"/>
          <a:ext cx="4448175" cy="460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Посматрајући извоз по мјесецима,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октобру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2021. године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извоз у вриједности од 401 милиона КМ што је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21,1%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више него у истом мјесецу 2020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увоз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вриједности од 528 милиона КМ, што је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28,1%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више него у октобру 2020.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508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погледу географске дистрибуције робне размјене Републик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Српск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 иностранством, у периоду јануар - октобар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2021. године, највише се извозило у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Србију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то у вриједности од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523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 КМ, односно 1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Хрватску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519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милиона КМ, односно 14,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од укупно оствареног извоза. У истом периоду,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ајвише се увозило из Србије и то у вриједности од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853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КМ, односно 18,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из Италије, у вриједности од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670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милиона КМ, односно 14,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од укупно оствареног увоза.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Посматрајући земље са највећим учешћем у обиму робне размјене са Републиком Српском, највећа покривеност увоза извозом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периоду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- октобар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 остварена је са Швајцарском и износи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најмања покривеност остварена са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Народном Републиком Кином, 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периоду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- октобар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године, према економским групацијама земаља, највише се извозило у земље Европске уније (27 чланица)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милијард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628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КМ, док се највише увозило, такође, из земаља Европске уније (27 чланица) 2 милијарде и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606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КМ.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750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плата након опорезивања у Републици Српској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октобру 2021.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1 027 КМ, и поново је највиша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сада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када се посматра просјечна плата након опорезивања по мјесецима.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плата након опорезивања исплаћена у октобру 2021.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претходне године номинално је већа за 6,5%, а реално за 2,4%, док је у односу на септембар 2021. номинално остала на истом нивоу, а реално је мања за 2,2%.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мјесечна бруто плата износила је 1 568 КМ.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октобру 2021. године највиша просјечна плата након опорезивања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1 562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плата након опорезивања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октобру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2021.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739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октобру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2021. године, у односу на октобар 2020, сва подручја остварила су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плате након опорезивања, а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28,6%,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13,0%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Умјетност, забава и рекреација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10,7%.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овом слајду имамо сада приказане просјечне плате након опорезивања у Републици Српској и ФБиХ, од почетка године, па до септембра. Република Српска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2021. годину почела са просјечном платом након опорезивања у износу од 962 КМ, а ФБиХ 974 КМ. До јуна мјесеца, просјечне плате су се кретале између 950 и 990 КМ, да би плата у јулу у Републици Српској прешла хиљаду КМ. У септембару, као посљењем мјесецу у којем можемо да поредимо податке, просјечна плата након опорезивања у Републици Српској била је виша за 28 КМ у односу на ФБиХ.</a:t>
            </a:r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282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Сада прелазимо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статистику цијена.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октобру 2021. године у односу на претходни мјесец у просјеку су више за 2,3%, док су у односу на исти мјесец претходне године у просјеку више за 4,0%.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на годишњем нивоу забиљежене су у девет, док су у три одјељка забиљежене ниже цијене.	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годишњи раст цијена у октобру 2021. године, забиљежен је у одјељку Превоз 14,3% због виших цијена у групи Горива и мазива за лична возила од 26,1%, затим у одјељку Храна и безалкохолна пића 6,2%, усљед поскупљења у групама Уља и масноће од 28,2% и Поврће од 13,5%, потом у одјељку Намјештај и покућство 2,9%, због виших цијена у групи Намјештај и комади намјештаја од 7,3%. Слиједи одјељак Алкохолна пића и дуван са повећањем од 1,5%, усљед виших цијена у групи Дуван од 2,1%, потом одјељак Рекреација и култура са вишим цијенама од 1,5%, усљед повећања у групи Услуге рекреације и спорта од 9,1%, затим одјељак Остали производи и услуге са повећањем од 1,3%, због виших цијена у групи Производи за личну његу од 2,5%. Раст од 1,1% забиљежен је у одјељку Становање, због виших цијена у групама Течна горива од 36,5% и Плин од 30,2%, слиједи одјељак Здравство са повећањем од 0,9%, због виших цијена у групи Ванболничке услуге од 3,6%, док је повећање од 0,5% забиљежено у одјељку Ресторани и хотели, усљед виших цијена у групи Услуге у ресторанима и кафићима од 0,6%.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на годишњем нивоу, у октобру 2021. године, забиљежен је у одјељку Одјећа и обућа 8,7% усљед сезонских снижења конфекције и обуће током године, док је смањење од по 0,2% забиљежено у одјељцима Комуникације, усљед нижих цијена у групи Телефонска и телефакс опрема од 3,9% и у одјељку Образовање, због нижих цијена у групи Предшколско образовање од 1,6%.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Прелазимо сада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индустрију.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 производња у Републици Српској у периоду јануар – октобар 2021. године у односу на исти период 2020. године биљежи раст од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12,9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Производњa и снабдијевањe електричном енергијом, гасом, паром и климатизацијa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оставрен је раст од 17,8%,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Прерађивачкa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12,8%, те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2,6%.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Када је ријеч о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Прерађивачке индустрије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њен раст највише су утицале области: 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готових металних производа, осим машина и опреме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растом од 32,5%,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намјештаја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растом 14,6%,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коже и производа од коже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12,2%,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Прерада дрвета и производа од дрвета и плуте, осим намјештаја; производња предмета од сламе и плетарских материјала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2,9%,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прехрамбених производа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1,7%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Вађењe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раст је највише утицала област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Вађење руда метала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растом од 13,0%.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 у Републици Српској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октобару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2021. године у поређењу са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октобром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2020. године већа је за 4,7%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је 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есезонирана 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октобру 2021. године у поређењу са септембром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мања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0,1%.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октобру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 мјесец прошле године већи је за 0,2%, док је 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септембар 2021. године већи је за 0,1%.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октобар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2021. године, у односу на исти период прошле године мањи је за 1,3%.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88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Обим робне размјене Републике Српске са иностранством у периоду јануар – октобар 2021. износио је 8 милијарди и 90 милиона КМ.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поменутом периоду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извоз у вриједности од три милијарде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577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милиона КМ, што је за 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,9% више него у периоду јануар - октобар 2020. године, те увоз у вриједности од четири милијарде и 513 милиона КМ, што је за 22,8% више него у периоду јануар - октобар 2020, док је проценат покривености увоза извозом износио 79,3%.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 eaLnBrk="1" hangingPunct="1">
              <a:spcBef>
                <a:spcPct val="0"/>
              </a:spcBef>
            </a:pPr>
            <a:endParaRPr lang="sr-Cyrl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200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Дарко Милуновић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в. д. директора Републичког 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36193" y="1341438"/>
            <a:ext cx="340670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новембар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2021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195339" y="4941168"/>
            <a:ext cx="3965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3.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047353" y="4358287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2020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084664" y="4357462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2021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156176" y="1243991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89635822"/>
              </p:ext>
            </p:extLst>
          </p:nvPr>
        </p:nvGraphicFramePr>
        <p:xfrm>
          <a:off x="2300605" y="1538789"/>
          <a:ext cx="551434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4163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 - НОВЕМБАР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</a:t>
            </a:r>
            <a:r>
              <a:rPr lang="en-US" sz="2400" b="1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21</a:t>
            </a:r>
            <a:r>
              <a:rPr lang="ru-RU" sz="2400" b="1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85431" y="1918471"/>
            <a:ext cx="74898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Србија         14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23 милион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Хрватска      14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519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  18,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53 милион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Италија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14,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70 милион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27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новембар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2021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ХВАЛА НА ПАЖЊИ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475656" y="1556792"/>
            <a:ext cx="762580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након опорезивања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1 027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1 568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194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ОКТОБАР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21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након опорезивања</a:t>
            </a:r>
            <a:r>
              <a:rPr lang="sr-Latn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159226" y="889410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585324297"/>
              </p:ext>
            </p:extLst>
          </p:nvPr>
        </p:nvGraphicFramePr>
        <p:xfrm>
          <a:off x="3004797" y="1124744"/>
          <a:ext cx="4572000" cy="2900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Pictur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09" y="3349600"/>
            <a:ext cx="4448175" cy="4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2.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sr-Latn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1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након опорезивања у РС и 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ФБиХ</a:t>
            </a:r>
            <a:r>
              <a:rPr lang="sr-Latn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81200" y="98461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7152"/>
              </p:ext>
            </p:extLst>
          </p:nvPr>
        </p:nvGraphicFramePr>
        <p:xfrm>
          <a:off x="2899032" y="1203045"/>
          <a:ext cx="4769311" cy="3015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1751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X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2021/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X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2020)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194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ОКТОБАР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21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 algn="just">
              <a:buFont typeface="Arial" charset="0"/>
              <a:buChar char="•"/>
            </a:pP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Превоз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14,3%</a:t>
            </a:r>
          </a:p>
          <a:p>
            <a:pPr algn="just">
              <a:buFont typeface="Arial" charset="0"/>
              <a:buChar char="•"/>
            </a:pPr>
            <a:r>
              <a:rPr lang="sr-Cyrl-BA" sz="2600" b="1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Храна и безалкохолна пића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6,2%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8,7%</a:t>
            </a: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Комуникација, Образовање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по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0,2%</a:t>
            </a:r>
          </a:p>
          <a:p>
            <a:r>
              <a:rPr lang="sr-Cyrl-BA" sz="2400" b="1" dirty="0" smtClean="0">
                <a:solidFill>
                  <a:srgbClr val="495778"/>
                </a:solidFill>
              </a:rPr>
              <a:t>     </a:t>
            </a: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194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ОКТОБАР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21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Cyrl-CS" sz="1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sr-Cyrl-BA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Индустријска производња 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(I-X 2021/I-X 2020) 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12,9%</a:t>
            </a:r>
            <a:endParaRPr lang="sr-Cyrl-CS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05488" y="647871"/>
            <a:ext cx="57054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ИНДУСТРИЈСКЕ ПРОИЗВОДЊЕ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X 2021/X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endParaRPr lang="sr-Cyrl-BA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 smtClean="0"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32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 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0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458914" y="3297842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79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696798"/>
            <a:ext cx="3433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- 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ОКТОБАР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21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милијарди и 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90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en-US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милијарде и 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577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УВОЗ 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милијарде и 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513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 КМ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62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16547</TotalTime>
  <Words>1295</Words>
  <Application>Microsoft Office PowerPoint</Application>
  <PresentationFormat>On-screen Show (4:3)</PresentationFormat>
  <Paragraphs>142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Ognjen Ignjic</cp:lastModifiedBy>
  <cp:revision>2373</cp:revision>
  <dcterms:created xsi:type="dcterms:W3CDTF">2004-12-13T09:54:15Z</dcterms:created>
  <dcterms:modified xsi:type="dcterms:W3CDTF">2021-11-23T12:37:29Z</dcterms:modified>
</cp:coreProperties>
</file>