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92" r:id="rId4"/>
    <p:sldId id="293" r:id="rId5"/>
    <p:sldId id="291" r:id="rId6"/>
    <p:sldId id="286" r:id="rId7"/>
    <p:sldId id="289" r:id="rId8"/>
    <p:sldId id="294" r:id="rId9"/>
    <p:sldId id="281" r:id="rId10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Medium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-18"/>
      <p:regular r:id="rId20"/>
      <p:bold r:id="rId21"/>
      <p:italic r:id="rId22"/>
      <p:boldItalic r:id="rId23"/>
    </p:embeddedFont>
    <p:embeddedFont>
      <p:font typeface="Montserrat Black" panose="020B0604020202020204" charset="-18"/>
      <p:bold r:id="rId24"/>
      <p:boldItalic r:id="rId25"/>
    </p:embeddedFont>
    <p:embeddedFont>
      <p:font typeface="Montserrat Light" panose="020B060402020202020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FF6969"/>
    <a:srgbClr val="C80000"/>
    <a:srgbClr val="FF5050"/>
    <a:srgbClr val="9A0000"/>
    <a:srgbClr val="0043B0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9A784A-3DD5-42CD-8700-32BFF377B393}">
  <a:tblStyle styleId="{E69A784A-3DD5-42CD-8700-32BFF377B3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651" autoAdjust="0"/>
  </p:normalViewPr>
  <p:slideViewPr>
    <p:cSldViewPr snapToGrid="0">
      <p:cViewPr varScale="1">
        <p:scale>
          <a:sx n="135" d="100"/>
          <a:sy n="135" d="100"/>
        </p:scale>
        <p:origin x="126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viewProps" Target="viewProp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elicicma\Desktop\PRES%2022.01.2024.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I-X</a:t>
            </a:r>
            <a:r>
              <a:rPr lang="sr-Latn-BA" dirty="0" smtClean="0">
                <a:solidFill>
                  <a:schemeClr val="bg1"/>
                </a:solidFill>
              </a:rPr>
              <a:t>II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2023</a:t>
            </a:r>
            <a:r>
              <a:rPr lang="sr-Latn-BA" dirty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I-X</a:t>
            </a:r>
            <a:r>
              <a:rPr lang="sr-Latn-BA" dirty="0" smtClean="0">
                <a:solidFill>
                  <a:schemeClr val="bg1"/>
                </a:solidFill>
              </a:rPr>
              <a:t>II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2022</a:t>
            </a:r>
          </a:p>
        </c:rich>
      </c:tx>
      <c:layout>
        <c:manualLayout>
          <c:xMode val="edge"/>
          <c:yMode val="edge"/>
          <c:x val="0.39680301654541278"/>
          <c:y val="0.92663805750961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739718235829432E-2"/>
          <c:y val="2.7250366777881625E-2"/>
          <c:w val="0.92529784312467989"/>
          <c:h val="0.77260842012055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Industrija!$C$29:$C$30</c:f>
              <c:strCache>
                <c:ptCount val="2"/>
                <c:pt idx="0">
                  <c:v>I-XII 2023</c:v>
                </c:pt>
                <c:pt idx="1">
                  <c:v>I-XII 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9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9D-4179-95CD-139D23981038}"/>
              </c:ext>
            </c:extLst>
          </c:dPt>
          <c:dPt>
            <c:idx val="1"/>
            <c:invertIfNegative val="0"/>
            <c:bubble3D val="0"/>
            <c:spPr>
              <a:solidFill>
                <a:srgbClr val="FF69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49D-4179-95CD-139D23981038}"/>
              </c:ext>
            </c:extLst>
          </c:dPt>
          <c:dPt>
            <c:idx val="2"/>
            <c:invertIfNegative val="0"/>
            <c:bubble3D val="0"/>
            <c:spPr>
              <a:solidFill>
                <a:srgbClr val="009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9D-4179-95CD-139D23981038}"/>
              </c:ext>
            </c:extLst>
          </c:dPt>
          <c:dPt>
            <c:idx val="3"/>
            <c:invertIfNegative val="0"/>
            <c:bubble3D val="0"/>
            <c:spPr>
              <a:pattFill prst="pct75">
                <a:fgClr>
                  <a:srgbClr val="FF505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9D-4179-95CD-139D23981038}"/>
              </c:ext>
            </c:extLst>
          </c:dPt>
          <c:dLbls>
            <c:dLbl>
              <c:idx val="0"/>
              <c:layout>
                <c:manualLayout>
                  <c:x val="0.1335779861713989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9D-4179-95CD-139D23981038}"/>
                </c:ext>
              </c:extLst>
            </c:dLbl>
            <c:dLbl>
              <c:idx val="1"/>
              <c:layout>
                <c:manualLayout>
                  <c:x val="1.1111767279090115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9D-4179-95CD-139D23981038}"/>
                </c:ext>
              </c:extLst>
            </c:dLbl>
            <c:dLbl>
              <c:idx val="3"/>
              <c:layout>
                <c:manualLayout>
                  <c:x val="-0.12848322731711642"/>
                  <c:y val="-7.8703703703703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9D-4179-95CD-139D239810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Industrija!$B$31:$B$34</c:f>
              <c:strCache>
                <c:ptCount val="4"/>
                <c:pt idx="0">
                  <c:v>ВАЂЕЊЕ РУДА И КАМЕНА</c:v>
                </c:pt>
                <c:pt idx="1">
                  <c:v>ПРЕРАЂИВАЧКА ИНДУСТРИЈА</c:v>
                </c:pt>
                <c:pt idx="2">
                  <c:v>ПРОИЗ. И СНАБД. ЕЛ. ЕНЕРГИЈОМ, ГАСОМ, ПАРОМ И КЛИМАТИЗАЦИЈА</c:v>
                </c:pt>
                <c:pt idx="3">
                  <c:v>ИНДУСТРИЈА УКУПНО</c:v>
                </c:pt>
              </c:strCache>
            </c:strRef>
          </c:cat>
          <c:val>
            <c:numRef>
              <c:f>Industrija!$C$31:$C$34</c:f>
              <c:numCache>
                <c:formatCode>0.0%</c:formatCode>
                <c:ptCount val="4"/>
                <c:pt idx="0">
                  <c:v>-1.9E-2</c:v>
                </c:pt>
                <c:pt idx="1">
                  <c:v>-6.6000000000000003E-2</c:v>
                </c:pt>
                <c:pt idx="2">
                  <c:v>0.05</c:v>
                </c:pt>
                <c:pt idx="3">
                  <c:v>-3.2000000000000001E-2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9D-4179-95CD-139D23981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128432"/>
        <c:axId val="380124272"/>
      </c:barChart>
      <c:catAx>
        <c:axId val="38012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80124272"/>
        <c:crosses val="autoZero"/>
        <c:auto val="1"/>
        <c:lblAlgn val="ctr"/>
        <c:lblOffset val="100"/>
        <c:noMultiLvlLbl val="0"/>
      </c:catAx>
      <c:valAx>
        <c:axId val="38012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8012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Spoljna!$B$4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78-4871-AAA3-AE289DEEE1D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178-4871-AAA3-AE289DEEE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Spoljna!$C$3:$D$3</c:f>
              <c:strCache>
                <c:ptCount val="2"/>
                <c:pt idx="0">
                  <c:v>ИЗВОЗ</c:v>
                </c:pt>
                <c:pt idx="1">
                  <c:v>УВОЗ</c:v>
                </c:pt>
              </c:strCache>
            </c:strRef>
          </c:cat>
          <c:val>
            <c:numRef>
              <c:f>Spoljna!$C$4:$D$4</c:f>
              <c:numCache>
                <c:formatCode>General</c:formatCode>
                <c:ptCount val="2"/>
                <c:pt idx="0">
                  <c:v>5185045</c:v>
                </c:pt>
                <c:pt idx="1">
                  <c:v>7040142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3-4AE9-AF69-3F19BF6D2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932940000"/>
        <c:axId val="1932943328"/>
      </c:barChart>
      <c:catAx>
        <c:axId val="19329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32943328"/>
        <c:crosses val="autoZero"/>
        <c:auto val="1"/>
        <c:lblAlgn val="ctr"/>
        <c:lblOffset val="100"/>
        <c:noMultiLvlLbl val="0"/>
      </c:catAx>
      <c:valAx>
        <c:axId val="19329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3294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Окружење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0459622700370006E-2"/>
          <c:y val="4.0177988504125149E-2"/>
          <c:w val="0.91908047148803063"/>
          <c:h val="0.8060517923600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Poređenje sa okruženjem'!$C$2:$C$3</c:f>
              <c:strCache>
                <c:ptCount val="2"/>
                <c:pt idx="0">
                  <c:v>XII 2023       XII 2022</c:v>
                </c:pt>
                <c:pt idx="1">
                  <c:v>годишња стопа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0C-4395-9F33-A34C063FA06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0C-4395-9F33-A34C063FA062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4285F4">
                      <a:lumMod val="5000"/>
                      <a:lumOff val="95000"/>
                    </a:srgbClr>
                  </a:gs>
                  <a:gs pos="74000">
                    <a:srgbClr val="4285F4">
                      <a:lumMod val="45000"/>
                      <a:lumOff val="55000"/>
                    </a:srgbClr>
                  </a:gs>
                  <a:gs pos="83000">
                    <a:srgbClr val="4285F4">
                      <a:lumMod val="45000"/>
                      <a:lumOff val="55000"/>
                    </a:srgbClr>
                  </a:gs>
                  <a:gs pos="100000">
                    <a:srgbClr val="4285F4">
                      <a:lumMod val="30000"/>
                      <a:lumOff val="70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0C-4395-9F33-A34C063FA06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60C-4395-9F33-A34C063FA06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60C-4395-9F33-A34C063FA06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60C-4395-9F33-A34C063FA062}"/>
              </c:ext>
            </c:extLst>
          </c:dPt>
          <c:dLbls>
            <c:dLbl>
              <c:idx val="2"/>
              <c:layout>
                <c:manualLayout>
                  <c:x val="-4.5064332801562186E-17"/>
                  <c:y val="1.0207687594390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0C-4395-9F33-A34C063FA062}"/>
                </c:ext>
              </c:extLst>
            </c:dLbl>
            <c:dLbl>
              <c:idx val="3"/>
              <c:layout>
                <c:manualLayout>
                  <c:x val="4.9161658242087491E-3"/>
                  <c:y val="-6.8051250629272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0C-4395-9F33-A34C063FA062}"/>
                </c:ext>
              </c:extLst>
            </c:dLbl>
            <c:dLbl>
              <c:idx val="4"/>
              <c:layout>
                <c:manualLayout>
                  <c:x val="-1.3588359758047222E-2"/>
                  <c:y val="-2.617856594581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0C-4395-9F33-A34C063FA062}"/>
                </c:ext>
              </c:extLst>
            </c:dLbl>
            <c:dLbl>
              <c:idx val="5"/>
              <c:layout>
                <c:manualLayout>
                  <c:x val="0"/>
                  <c:y val="-2.0913385826772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0C-4395-9F33-A34C063FA0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 Poređenje sa okruženjem'!$B$4:$B$12</c:f>
              <c:strCache>
                <c:ptCount val="9"/>
                <c:pt idx="0">
                  <c:v>ФБиХ</c:v>
                </c:pt>
                <c:pt idx="1">
                  <c:v>ЕА</c:v>
                </c:pt>
                <c:pt idx="2">
                  <c:v>РС</c:v>
                </c:pt>
                <c:pt idx="3">
                  <c:v>ЕУ </c:v>
                </c:pt>
                <c:pt idx="4">
                  <c:v>СМКД</c:v>
                </c:pt>
                <c:pt idx="5">
                  <c:v>Сло</c:v>
                </c:pt>
                <c:pt idx="6">
                  <c:v>ЦГ</c:v>
                </c:pt>
                <c:pt idx="7">
                  <c:v>Хрв</c:v>
                </c:pt>
                <c:pt idx="8">
                  <c:v>Срб</c:v>
                </c:pt>
              </c:strCache>
            </c:strRef>
          </c:cat>
          <c:val>
            <c:numRef>
              <c:f>' Poređenje sa okruženjem'!$C$4:$C$12</c:f>
              <c:numCache>
                <c:formatCode>0.0%</c:formatCode>
                <c:ptCount val="9"/>
                <c:pt idx="0">
                  <c:v>8.0000000000000002E-3</c:v>
                </c:pt>
                <c:pt idx="1">
                  <c:v>2.9000000000000001E-2</c:v>
                </c:pt>
                <c:pt idx="2">
                  <c:v>3.3000000000000002E-2</c:v>
                </c:pt>
                <c:pt idx="3">
                  <c:v>3.4000000000000002E-2</c:v>
                </c:pt>
                <c:pt idx="4">
                  <c:v>3.5999999999999997E-2</c:v>
                </c:pt>
                <c:pt idx="5">
                  <c:v>4.2000000000000003E-2</c:v>
                </c:pt>
                <c:pt idx="6">
                  <c:v>4.2999999999999997E-2</c:v>
                </c:pt>
                <c:pt idx="7">
                  <c:v>4.4999999999999998E-2</c:v>
                </c:pt>
                <c:pt idx="8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0C-4395-9F33-A34C063FA0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7459600"/>
        <c:axId val="164478312"/>
      </c:barChart>
      <c:catAx>
        <c:axId val="10745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64478312"/>
        <c:crosses val="autoZero"/>
        <c:auto val="1"/>
        <c:lblAlgn val="ctr"/>
        <c:lblOffset val="100"/>
        <c:noMultiLvlLbl val="0"/>
      </c:catAx>
      <c:valAx>
        <c:axId val="1644783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10745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8.6835389212782897E-17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D3-4B99-B0F9-C6455A3A3DE2}"/>
                </c:ext>
              </c:extLst>
            </c:dLbl>
            <c:dLbl>
              <c:idx val="11"/>
              <c:layout>
                <c:manualLayout>
                  <c:x val="0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D3-4B99-B0F9-C6455A3A3DE2}"/>
                </c:ext>
              </c:extLst>
            </c:dLbl>
            <c:dLbl>
              <c:idx val="12"/>
              <c:layout>
                <c:manualLayout>
                  <c:x val="7.10479573712255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D3-4B99-B0F9-C6455A3A3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Cijene!$B$6:$C$18</c:f>
              <c:multiLvlStrCache>
                <c:ptCount val="13"/>
                <c:lvl>
                  <c:pt idx="0">
                    <c:v>Јан</c:v>
                  </c:pt>
                  <c:pt idx="1">
                    <c:v>Феб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Мај</c:v>
                  </c:pt>
                  <c:pt idx="5">
                    <c:v>Јун</c:v>
                  </c:pt>
                  <c:pt idx="6">
                    <c:v>Јул</c:v>
                  </c:pt>
                  <c:pt idx="7">
                    <c:v>Авг</c:v>
                  </c:pt>
                  <c:pt idx="8">
                    <c:v>Сеп</c:v>
                  </c:pt>
                  <c:pt idx="9">
                    <c:v>Окт</c:v>
                  </c:pt>
                  <c:pt idx="10">
                    <c:v>Нов</c:v>
                  </c:pt>
                  <c:pt idx="11">
                    <c:v>Дец</c:v>
                  </c:pt>
                  <c:pt idx="12">
                    <c:v>I-XII</c:v>
                  </c:pt>
                </c:lvl>
                <c:lvl>
                  <c:pt idx="0">
                    <c:v>2023</c:v>
                  </c:pt>
                </c:lvl>
              </c:multiLvlStrCache>
            </c:multiLvlStrRef>
          </c:cat>
          <c:val>
            <c:numRef>
              <c:f>Cijene!$D$6:$D$18</c:f>
              <c:numCache>
                <c:formatCode>0.0%</c:formatCode>
                <c:ptCount val="13"/>
                <c:pt idx="0">
                  <c:v>0.13400000000000001</c:v>
                </c:pt>
                <c:pt idx="1">
                  <c:v>0.127</c:v>
                </c:pt>
                <c:pt idx="2">
                  <c:v>0.10400000000000001</c:v>
                </c:pt>
                <c:pt idx="3">
                  <c:v>0.09</c:v>
                </c:pt>
                <c:pt idx="4">
                  <c:v>7.2999999999999995E-2</c:v>
                </c:pt>
                <c:pt idx="5">
                  <c:v>6.2E-2</c:v>
                </c:pt>
                <c:pt idx="6">
                  <c:v>5.1999999999999998E-2</c:v>
                </c:pt>
                <c:pt idx="7">
                  <c:v>5.8999999999999997E-2</c:v>
                </c:pt>
                <c:pt idx="8">
                  <c:v>5.7000000000000002E-2</c:v>
                </c:pt>
                <c:pt idx="9">
                  <c:v>3.7999999999999999E-2</c:v>
                </c:pt>
                <c:pt idx="10">
                  <c:v>3.1E-2</c:v>
                </c:pt>
                <c:pt idx="11">
                  <c:v>3.3000000000000002E-2</c:v>
                </c:pt>
                <c:pt idx="1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E-44C9-A82B-3AC51A2E7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6830575"/>
        <c:axId val="976840143"/>
      </c:barChart>
      <c:catAx>
        <c:axId val="97683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76840143"/>
        <c:crosses val="autoZero"/>
        <c:auto val="1"/>
        <c:lblAlgn val="ctr"/>
        <c:lblOffset val="100"/>
        <c:noMultiLvlLbl val="0"/>
      </c:catAx>
      <c:valAx>
        <c:axId val="97684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7683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787169750029998E-3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6F-4724-B5C0-AD87E6067B41}"/>
                </c:ext>
              </c:extLst>
            </c:dLbl>
            <c:dLbl>
              <c:idx val="1"/>
              <c:layout>
                <c:manualLayout>
                  <c:x val="-1.1288498502646346E-16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6F-4724-B5C0-AD87E6067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Zaposleni!$C$5:$C$6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Zaposleni!$D$5:$D$6</c:f>
              <c:numCache>
                <c:formatCode>#,##0</c:formatCode>
                <c:ptCount val="2"/>
                <c:pt idx="0">
                  <c:v>286679</c:v>
                </c:pt>
                <c:pt idx="1">
                  <c:v>290491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9-40A3-BA39-4B135AECA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865485184"/>
        <c:axId val="1865486848"/>
      </c:barChart>
      <c:catAx>
        <c:axId val="18654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65486848"/>
        <c:crosses val="autoZero"/>
        <c:auto val="1"/>
        <c:lblAlgn val="ctr"/>
        <c:lblOffset val="100"/>
        <c:noMultiLvlLbl val="0"/>
      </c:catAx>
      <c:valAx>
        <c:axId val="186548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6548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112280888430529"/>
          <c:y val="2.1984010467992719E-2"/>
          <c:w val="0.48213072650355199"/>
          <c:h val="0.9158714364274561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'запослени по дјел. STRUKTUR (2'!$A$29:$A$47</c:f>
              <c:strCache>
                <c:ptCount val="19"/>
                <c:pt idx="0">
                  <c:v>Пословање некретнинама</c:v>
                </c:pt>
                <c:pt idx="1">
                  <c:v>Административне и помоћне услужне дјелатности</c:v>
                </c:pt>
                <c:pt idx="2">
                  <c:v>Вађење руда и камена</c:v>
                </c:pt>
                <c:pt idx="3">
                  <c:v>Снабдијевање водом; канализација, управљање отпадом и дјелатности санације (ремедијације) животне средине</c:v>
                </c:pt>
                <c:pt idx="4">
                  <c:v>Умјетност, забава и рекреација</c:v>
                </c:pt>
                <c:pt idx="5">
                  <c:v>Остале услужне дјелатности</c:v>
                </c:pt>
                <c:pt idx="6">
                  <c:v>Финансијске дјелатности и  дјелатности осигурања</c:v>
                </c:pt>
                <c:pt idx="7">
                  <c:v>Информације и комуникације </c:v>
                </c:pt>
                <c:pt idx="8">
                  <c:v>Пoљопривреда, шумарство и риболов</c:v>
                </c:pt>
                <c:pt idx="9">
                  <c:v>Производња и снабдијевање електричном енергијом, гасом, паром и климатизација</c:v>
                </c:pt>
                <c:pt idx="10">
                  <c:v>Стручне, научне и техничке дјелатности</c:v>
                </c:pt>
                <c:pt idx="11">
                  <c:v>Саобраћај и складиштење </c:v>
                </c:pt>
                <c:pt idx="12">
                  <c:v>Дјелатности пружања смјештаја, припреме и послуживања хране; хотелијерство и угоститељство</c:v>
                </c:pt>
                <c:pt idx="13">
                  <c:v>Грађевинарство </c:v>
                </c:pt>
                <c:pt idx="14">
                  <c:v>Дјелатности здравствене заштите и социјалног рада</c:v>
                </c:pt>
                <c:pt idx="15">
                  <c:v>Образовање</c:v>
                </c:pt>
                <c:pt idx="16">
                  <c:v>Јавна управа и одбрана; обавезно социјално осигурање</c:v>
                </c:pt>
                <c:pt idx="17">
                  <c:v>Трговина на велико и  на мало, поправка моторних возила и мотоцикала</c:v>
                </c:pt>
                <c:pt idx="18">
                  <c:v>Прерађивачка индустрија </c:v>
                </c:pt>
              </c:strCache>
            </c:strRef>
          </c:cat>
          <c:val>
            <c:numRef>
              <c:f>'запослени по дјел. STRUKTUR (2'!$B$29:$B$47</c:f>
              <c:numCache>
                <c:formatCode>0.0%</c:formatCode>
                <c:ptCount val="19"/>
                <c:pt idx="0">
                  <c:v>3.0482872102750172E-3</c:v>
                </c:pt>
                <c:pt idx="1">
                  <c:v>1.5580517124454803E-2</c:v>
                </c:pt>
                <c:pt idx="2">
                  <c:v>1.6389492273426714E-2</c:v>
                </c:pt>
                <c:pt idx="3">
                  <c:v>1.7651149261078657E-2</c:v>
                </c:pt>
                <c:pt idx="4">
                  <c:v>1.7806059395988172E-2</c:v>
                </c:pt>
                <c:pt idx="5">
                  <c:v>2.0496332072250087E-2</c:v>
                </c:pt>
                <c:pt idx="6">
                  <c:v>2.0733860945778011E-2</c:v>
                </c:pt>
                <c:pt idx="7">
                  <c:v>2.9191954311837544E-2</c:v>
                </c:pt>
                <c:pt idx="8">
                  <c:v>2.9494889686771709E-2</c:v>
                </c:pt>
                <c:pt idx="9">
                  <c:v>2.9534477832359695E-2</c:v>
                </c:pt>
                <c:pt idx="10">
                  <c:v>2.9882165024045497E-2</c:v>
                </c:pt>
                <c:pt idx="11">
                  <c:v>4.4529778891600771E-2</c:v>
                </c:pt>
                <c:pt idx="12">
                  <c:v>4.6176989992805284E-2</c:v>
                </c:pt>
                <c:pt idx="13">
                  <c:v>4.9020451580255496E-2</c:v>
                </c:pt>
                <c:pt idx="14">
                  <c:v>7.4558247931949692E-2</c:v>
                </c:pt>
                <c:pt idx="15">
                  <c:v>8.1949182590854791E-2</c:v>
                </c:pt>
                <c:pt idx="16">
                  <c:v>9.2713715743344888E-2</c:v>
                </c:pt>
                <c:pt idx="17">
                  <c:v>0.17613454461584008</c:v>
                </c:pt>
                <c:pt idx="18">
                  <c:v>0.2051079035150831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C-4325-9C83-D6E6B7988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1994958047"/>
        <c:axId val="1994938495"/>
        <c:axId val="0"/>
      </c:bar3DChart>
      <c:catAx>
        <c:axId val="1994958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938495"/>
        <c:crosses val="autoZero"/>
        <c:auto val="1"/>
        <c:lblAlgn val="ctr"/>
        <c:lblOffset val="100"/>
        <c:noMultiLvlLbl val="0"/>
      </c:catAx>
      <c:valAx>
        <c:axId val="1994938495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95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C57C1-34CD-42D1-999D-A731ED2EE9C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FB55EA-0CF8-4A34-84DB-52C26157939D}">
      <dgm:prSet custT="1"/>
      <dgm:spPr/>
      <dgm:t>
        <a:bodyPr/>
        <a:lstStyle/>
        <a:p>
          <a:pPr rtl="0"/>
          <a:r>
            <a:rPr lang="en-US" sz="1100" b="1" i="0" dirty="0" err="1" smtClean="0">
              <a:latin typeface="Cambria" panose="02040503050406030204" pitchFamily="18" charset="0"/>
              <a:ea typeface="Cambria" panose="02040503050406030204" pitchFamily="18" charset="0"/>
            </a:rPr>
            <a:t>Даљи</a:t>
          </a:r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100" b="1" i="0" dirty="0" err="1" smtClean="0">
              <a:latin typeface="Cambria" panose="02040503050406030204" pitchFamily="18" charset="0"/>
              <a:ea typeface="Cambria" panose="02040503050406030204" pitchFamily="18" charset="0"/>
            </a:rPr>
            <a:t>привредни</a:t>
          </a:r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100" b="1" i="0" dirty="0" err="1" smtClean="0">
              <a:latin typeface="Cambria" panose="02040503050406030204" pitchFamily="18" charset="0"/>
              <a:ea typeface="Cambria" panose="02040503050406030204" pitchFamily="18" charset="0"/>
            </a:rPr>
            <a:t>раст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D0A1312-B4F3-4482-BA9E-0EDD4B0E7F81}" type="parTrans" cxnId="{469335D6-ECF6-4C24-9A21-3AE8B79278CD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B23402-2BD2-4D79-B760-15F09BE0A9D8}" type="sibTrans" cxnId="{469335D6-ECF6-4C24-9A21-3AE8B79278CD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CF6E97-B1A4-48B2-90C2-7DDA5F4312D3}">
      <dgm:prSet custT="1"/>
      <dgm:spPr/>
      <dgm:t>
        <a:bodyPr/>
        <a:lstStyle/>
        <a:p>
          <a:pPr rtl="0"/>
          <a:r>
            <a:rPr lang="ru-RU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Успоравање раста цијена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934A51-6415-4CEB-9EC8-BFFC25968239}" type="parTrans" cxnId="{BC232438-8883-4615-BDE5-0AB7F570CAF9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FCD1B4-FA7C-4219-8184-4837FFA256E4}" type="sibTrans" cxnId="{BC232438-8883-4615-BDE5-0AB7F570CAF9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733269-E6A1-4B5F-ADD4-20349E437C2E}">
      <dgm:prSet custT="1"/>
      <dgm:spPr/>
      <dgm:t>
        <a:bodyPr/>
        <a:lstStyle/>
        <a:p>
          <a:pPr rtl="0"/>
          <a:r>
            <a:rPr lang="ru-RU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Раст животног стандарда (раст плата, пензија и минимална ц</a:t>
          </a:r>
          <a:r>
            <a:rPr lang="sr-Cyrl-R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иј</a:t>
          </a:r>
          <a:r>
            <a:rPr lang="ru-RU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ена рада)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7094D25-CDB7-4C78-BD89-6EB790A08A0D}" type="parTrans" cxnId="{B3E3B737-0C7A-48E4-B581-146D8350DF02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F49B657-98B4-4EF0-ADDA-EE6593004A2B}" type="sibTrans" cxnId="{B3E3B737-0C7A-48E4-B581-146D8350DF02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C2951C-EA1D-4AC8-A658-F130F7BBE2B5}">
      <dgm:prSet custT="1"/>
      <dgm:spPr/>
      <dgm:t>
        <a:bodyPr/>
        <a:lstStyle/>
        <a:p>
          <a:pPr rtl="0"/>
          <a:r>
            <a:rPr lang="sr-Cyrl-RS" sz="1100" b="1" i="0" smtClean="0">
              <a:latin typeface="Cambria" panose="02040503050406030204" pitchFamily="18" charset="0"/>
              <a:ea typeface="Cambria" panose="02040503050406030204" pitchFamily="18" charset="0"/>
            </a:rPr>
            <a:t>Историјски најнижа незапосленост</a:t>
          </a:r>
          <a:endParaRPr lang="en-US" sz="11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E5E5AB-12E6-44CE-9BB8-74677E8672BD}" type="parTrans" cxnId="{7D22A9FD-2110-4037-866D-D3366DD9C0A1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FE1530-F617-491A-B27D-7BA9369F4CC4}" type="sibTrans" cxnId="{7D22A9FD-2110-4037-866D-D3366DD9C0A1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C6EF80-AFFC-4C35-B9F8-52E503C2F06E}">
      <dgm:prSet custT="1"/>
      <dgm:spPr/>
      <dgm:t>
        <a:bodyPr/>
        <a:lstStyle/>
        <a:p>
          <a:pPr rtl="0"/>
          <a:r>
            <a:rPr lang="sr-Cyrl-R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Успоравање индустријске производње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0951D53-275A-449E-A978-FC65EEBE345C}" type="parTrans" cxnId="{B714BE5E-8B8D-4559-B5EF-770D4644B35C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DD1EED-13BF-49DE-80AF-19FA41E6C15B}" type="sibTrans" cxnId="{B714BE5E-8B8D-4559-B5EF-770D4644B35C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57CBD9-FE0E-458F-B702-18937D270072}">
      <dgm:prSet custT="1"/>
      <dgm:spPr/>
      <dgm:t>
        <a:bodyPr/>
        <a:lstStyle/>
        <a:p>
          <a:pPr rtl="0"/>
          <a:r>
            <a:rPr lang="sr-Cyrl-RS" sz="1100" b="1" dirty="0" smtClean="0">
              <a:latin typeface="Cambria" panose="02040503050406030204" pitchFamily="18" charset="0"/>
              <a:ea typeface="Cambria" panose="02040503050406030204" pitchFamily="18" charset="0"/>
            </a:rPr>
            <a:t>Спољнотрговинска размјена у паду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6F47DE-7B43-4E63-8BE2-464235B8B428}" type="parTrans" cxnId="{940B0DBE-564D-4816-A175-924824872BA1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E0E024-D579-4D7A-8E34-DE98AD09A29C}" type="sibTrans" cxnId="{940B0DBE-564D-4816-A175-924824872BA1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04D4333-BBA8-418E-8119-C2D6120DFA89}">
      <dgm:prSet custT="1"/>
      <dgm:spPr/>
      <dgm:t>
        <a:bodyPr/>
        <a:lstStyle/>
        <a:p>
          <a:pPr rtl="0"/>
          <a:r>
            <a:rPr lang="sr-Cyrl-R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Демографска слика не баш оптимистична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9ED8993-DF24-4F15-9071-2C97F3A4A513}" type="parTrans" cxnId="{4F092EB9-D4A3-4867-BB2E-A8060EC824C2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2F8429-CD76-4AA7-B25A-83EA56B7F126}" type="sibTrans" cxnId="{4F092EB9-D4A3-4867-BB2E-A8060EC824C2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0B83C7-BC85-4EEB-BD4E-190BF618C033}" type="pres">
      <dgm:prSet presAssocID="{98EC57C1-34CD-42D1-999D-A731ED2EE9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08468A6-8E8B-4153-85C5-5AB89C5E3318}" type="pres">
      <dgm:prSet presAssocID="{98EC57C1-34CD-42D1-999D-A731ED2EE9CF}" presName="Name1" presStyleCnt="0"/>
      <dgm:spPr/>
    </dgm:pt>
    <dgm:pt modelId="{FCDC1529-9574-4362-89DC-3C3EE585FA35}" type="pres">
      <dgm:prSet presAssocID="{98EC57C1-34CD-42D1-999D-A731ED2EE9CF}" presName="cycle" presStyleCnt="0"/>
      <dgm:spPr/>
    </dgm:pt>
    <dgm:pt modelId="{2D5C1C89-B6A5-48E1-9712-3488CD38CB4D}" type="pres">
      <dgm:prSet presAssocID="{98EC57C1-34CD-42D1-999D-A731ED2EE9CF}" presName="srcNode" presStyleLbl="node1" presStyleIdx="0" presStyleCnt="7"/>
      <dgm:spPr/>
    </dgm:pt>
    <dgm:pt modelId="{D08A69F1-ED86-40B6-A64F-559C90D3876A}" type="pres">
      <dgm:prSet presAssocID="{98EC57C1-34CD-42D1-999D-A731ED2EE9CF}" presName="conn" presStyleLbl="parChTrans1D2" presStyleIdx="0" presStyleCnt="1"/>
      <dgm:spPr/>
      <dgm:t>
        <a:bodyPr/>
        <a:lstStyle/>
        <a:p>
          <a:endParaRPr lang="en-US"/>
        </a:p>
      </dgm:t>
    </dgm:pt>
    <dgm:pt modelId="{1BDA90EB-64AF-4347-80F3-8FC7E5344253}" type="pres">
      <dgm:prSet presAssocID="{98EC57C1-34CD-42D1-999D-A731ED2EE9CF}" presName="extraNode" presStyleLbl="node1" presStyleIdx="0" presStyleCnt="7"/>
      <dgm:spPr/>
    </dgm:pt>
    <dgm:pt modelId="{2F1442A7-5D55-4032-BAD4-7D51C0C69C26}" type="pres">
      <dgm:prSet presAssocID="{98EC57C1-34CD-42D1-999D-A731ED2EE9CF}" presName="dstNode" presStyleLbl="node1" presStyleIdx="0" presStyleCnt="7"/>
      <dgm:spPr/>
    </dgm:pt>
    <dgm:pt modelId="{B4F8D65A-A0EA-4BC2-B67E-5D221246F1B9}" type="pres">
      <dgm:prSet presAssocID="{3EFB55EA-0CF8-4A34-84DB-52C26157939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1FCB6-B334-4EFE-9B99-EF549DB71365}" type="pres">
      <dgm:prSet presAssocID="{3EFB55EA-0CF8-4A34-84DB-52C26157939D}" presName="accent_1" presStyleCnt="0"/>
      <dgm:spPr/>
    </dgm:pt>
    <dgm:pt modelId="{FA27F0D9-4845-494F-8B7C-8BCDFB2B15D0}" type="pres">
      <dgm:prSet presAssocID="{3EFB55EA-0CF8-4A34-84DB-52C26157939D}" presName="accentRepeatNode" presStyleLbl="solidFgAcc1" presStyleIdx="0" presStyleCnt="7"/>
      <dgm:spPr/>
    </dgm:pt>
    <dgm:pt modelId="{CDBA6826-72B4-48AC-BA13-64DC6F4F662A}" type="pres">
      <dgm:prSet presAssocID="{19CF6E97-B1A4-48B2-90C2-7DDA5F4312D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15DE8-4F2D-4167-86D9-405B3AC3F456}" type="pres">
      <dgm:prSet presAssocID="{19CF6E97-B1A4-48B2-90C2-7DDA5F4312D3}" presName="accent_2" presStyleCnt="0"/>
      <dgm:spPr/>
    </dgm:pt>
    <dgm:pt modelId="{E1A39951-15B2-41CE-ABD2-6B7145D14FBA}" type="pres">
      <dgm:prSet presAssocID="{19CF6E97-B1A4-48B2-90C2-7DDA5F4312D3}" presName="accentRepeatNode" presStyleLbl="solidFgAcc1" presStyleIdx="1" presStyleCnt="7"/>
      <dgm:spPr/>
    </dgm:pt>
    <dgm:pt modelId="{F7BD6741-728F-45D5-8515-7FC96A2A62C6}" type="pres">
      <dgm:prSet presAssocID="{9D733269-E6A1-4B5F-ADD4-20349E437C2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33F1B-A7E6-4A83-BDAA-7799A2117A23}" type="pres">
      <dgm:prSet presAssocID="{9D733269-E6A1-4B5F-ADD4-20349E437C2E}" presName="accent_3" presStyleCnt="0"/>
      <dgm:spPr/>
    </dgm:pt>
    <dgm:pt modelId="{D4BE248F-F94F-482A-BE9D-1389384B75AE}" type="pres">
      <dgm:prSet presAssocID="{9D733269-E6A1-4B5F-ADD4-20349E437C2E}" presName="accentRepeatNode" presStyleLbl="solidFgAcc1" presStyleIdx="2" presStyleCnt="7"/>
      <dgm:spPr/>
    </dgm:pt>
    <dgm:pt modelId="{E74B999F-F1D4-469C-BBA6-322E57FAAA76}" type="pres">
      <dgm:prSet presAssocID="{D6C2951C-EA1D-4AC8-A658-F130F7BBE2B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17B76-B632-439A-B005-E4AC0C2AE877}" type="pres">
      <dgm:prSet presAssocID="{D6C2951C-EA1D-4AC8-A658-F130F7BBE2B5}" presName="accent_4" presStyleCnt="0"/>
      <dgm:spPr/>
    </dgm:pt>
    <dgm:pt modelId="{222FDEBC-CAA3-4479-BEEE-1203D7165AC0}" type="pres">
      <dgm:prSet presAssocID="{D6C2951C-EA1D-4AC8-A658-F130F7BBE2B5}" presName="accentRepeatNode" presStyleLbl="solidFgAcc1" presStyleIdx="3" presStyleCnt="7"/>
      <dgm:spPr/>
    </dgm:pt>
    <dgm:pt modelId="{28BCB347-9E1A-4DF2-B6A4-B1F3923CCD97}" type="pres">
      <dgm:prSet presAssocID="{E2C6EF80-AFFC-4C35-B9F8-52E503C2F06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3D627-2F37-4890-AF9E-D03F91BC75A2}" type="pres">
      <dgm:prSet presAssocID="{E2C6EF80-AFFC-4C35-B9F8-52E503C2F06E}" presName="accent_5" presStyleCnt="0"/>
      <dgm:spPr/>
    </dgm:pt>
    <dgm:pt modelId="{A7300607-C6C8-4933-A4EF-1AFB43B2B427}" type="pres">
      <dgm:prSet presAssocID="{E2C6EF80-AFFC-4C35-B9F8-52E503C2F06E}" presName="accentRepeatNode" presStyleLbl="solidFgAcc1" presStyleIdx="4" presStyleCnt="7"/>
      <dgm:spPr/>
    </dgm:pt>
    <dgm:pt modelId="{CAE48265-B450-4B5F-9C0A-BDA0E3454ECA}" type="pres">
      <dgm:prSet presAssocID="{3C57CBD9-FE0E-458F-B702-18937D27007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71D9A-5BB4-4682-91A1-3E7017CA8B39}" type="pres">
      <dgm:prSet presAssocID="{3C57CBD9-FE0E-458F-B702-18937D270072}" presName="accent_6" presStyleCnt="0"/>
      <dgm:spPr/>
    </dgm:pt>
    <dgm:pt modelId="{854DC303-8500-47D2-BA7D-24BF1EDD61BC}" type="pres">
      <dgm:prSet presAssocID="{3C57CBD9-FE0E-458F-B702-18937D270072}" presName="accentRepeatNode" presStyleLbl="solidFgAcc1" presStyleIdx="5" presStyleCnt="7"/>
      <dgm:spPr/>
    </dgm:pt>
    <dgm:pt modelId="{405F7D31-6815-4337-9A5E-3352A2BBC38C}" type="pres">
      <dgm:prSet presAssocID="{004D4333-BBA8-418E-8119-C2D6120DFA8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CA77-2960-4C5E-B8B9-ADB9925E4CCD}" type="pres">
      <dgm:prSet presAssocID="{004D4333-BBA8-418E-8119-C2D6120DFA89}" presName="accent_7" presStyleCnt="0"/>
      <dgm:spPr/>
    </dgm:pt>
    <dgm:pt modelId="{00A7AC32-2D47-4282-8F5A-C7C05EBF8393}" type="pres">
      <dgm:prSet presAssocID="{004D4333-BBA8-418E-8119-C2D6120DFA89}" presName="accentRepeatNode" presStyleLbl="solidFgAcc1" presStyleIdx="6" presStyleCnt="7"/>
      <dgm:spPr/>
    </dgm:pt>
  </dgm:ptLst>
  <dgm:cxnLst>
    <dgm:cxn modelId="{4E8268E4-9226-4488-94DD-0D0297899B93}" type="presOf" srcId="{E2C6EF80-AFFC-4C35-B9F8-52E503C2F06E}" destId="{28BCB347-9E1A-4DF2-B6A4-B1F3923CCD97}" srcOrd="0" destOrd="0" presId="urn:microsoft.com/office/officeart/2008/layout/VerticalCurvedList"/>
    <dgm:cxn modelId="{F73CFA04-7030-4803-BC90-97D41B690F0C}" type="presOf" srcId="{98EC57C1-34CD-42D1-999D-A731ED2EE9CF}" destId="{490B83C7-BC85-4EEB-BD4E-190BF618C033}" srcOrd="0" destOrd="0" presId="urn:microsoft.com/office/officeart/2008/layout/VerticalCurvedList"/>
    <dgm:cxn modelId="{469335D6-ECF6-4C24-9A21-3AE8B79278CD}" srcId="{98EC57C1-34CD-42D1-999D-A731ED2EE9CF}" destId="{3EFB55EA-0CF8-4A34-84DB-52C26157939D}" srcOrd="0" destOrd="0" parTransId="{FD0A1312-B4F3-4482-BA9E-0EDD4B0E7F81}" sibTransId="{D8B23402-2BD2-4D79-B760-15F09BE0A9D8}"/>
    <dgm:cxn modelId="{B714BE5E-8B8D-4559-B5EF-770D4644B35C}" srcId="{98EC57C1-34CD-42D1-999D-A731ED2EE9CF}" destId="{E2C6EF80-AFFC-4C35-B9F8-52E503C2F06E}" srcOrd="4" destOrd="0" parTransId="{50951D53-275A-449E-A978-FC65EEBE345C}" sibTransId="{BEDD1EED-13BF-49DE-80AF-19FA41E6C15B}"/>
    <dgm:cxn modelId="{F494BF1F-817E-47E6-9E47-EF26B5765409}" type="presOf" srcId="{3EFB55EA-0CF8-4A34-84DB-52C26157939D}" destId="{B4F8D65A-A0EA-4BC2-B67E-5D221246F1B9}" srcOrd="0" destOrd="0" presId="urn:microsoft.com/office/officeart/2008/layout/VerticalCurvedList"/>
    <dgm:cxn modelId="{4F092EB9-D4A3-4867-BB2E-A8060EC824C2}" srcId="{98EC57C1-34CD-42D1-999D-A731ED2EE9CF}" destId="{004D4333-BBA8-418E-8119-C2D6120DFA89}" srcOrd="6" destOrd="0" parTransId="{D9ED8993-DF24-4F15-9071-2C97F3A4A513}" sibTransId="{1C2F8429-CD76-4AA7-B25A-83EA56B7F126}"/>
    <dgm:cxn modelId="{940B0DBE-564D-4816-A175-924824872BA1}" srcId="{98EC57C1-34CD-42D1-999D-A731ED2EE9CF}" destId="{3C57CBD9-FE0E-458F-B702-18937D270072}" srcOrd="5" destOrd="0" parTransId="{036F47DE-7B43-4E63-8BE2-464235B8B428}" sibTransId="{D1E0E024-D579-4D7A-8E34-DE98AD09A29C}"/>
    <dgm:cxn modelId="{0476C231-3967-4A98-98B6-CB109749E6BF}" type="presOf" srcId="{D8B23402-2BD2-4D79-B760-15F09BE0A9D8}" destId="{D08A69F1-ED86-40B6-A64F-559C90D3876A}" srcOrd="0" destOrd="0" presId="urn:microsoft.com/office/officeart/2008/layout/VerticalCurvedList"/>
    <dgm:cxn modelId="{EC56B09C-2A2C-4A43-BDEC-1DE651635B11}" type="presOf" srcId="{19CF6E97-B1A4-48B2-90C2-7DDA5F4312D3}" destId="{CDBA6826-72B4-48AC-BA13-64DC6F4F662A}" srcOrd="0" destOrd="0" presId="urn:microsoft.com/office/officeart/2008/layout/VerticalCurvedList"/>
    <dgm:cxn modelId="{B3E3B737-0C7A-48E4-B581-146D8350DF02}" srcId="{98EC57C1-34CD-42D1-999D-A731ED2EE9CF}" destId="{9D733269-E6A1-4B5F-ADD4-20349E437C2E}" srcOrd="2" destOrd="0" parTransId="{A7094D25-CDB7-4C78-BD89-6EB790A08A0D}" sibTransId="{FF49B657-98B4-4EF0-ADDA-EE6593004A2B}"/>
    <dgm:cxn modelId="{0D8F9297-E9F5-4745-8A18-4204E1A94878}" type="presOf" srcId="{9D733269-E6A1-4B5F-ADD4-20349E437C2E}" destId="{F7BD6741-728F-45D5-8515-7FC96A2A62C6}" srcOrd="0" destOrd="0" presId="urn:microsoft.com/office/officeart/2008/layout/VerticalCurvedList"/>
    <dgm:cxn modelId="{7B5A4E21-D7C4-4F4F-B6E7-DE7A2B89DB46}" type="presOf" srcId="{3C57CBD9-FE0E-458F-B702-18937D270072}" destId="{CAE48265-B450-4B5F-9C0A-BDA0E3454ECA}" srcOrd="0" destOrd="0" presId="urn:microsoft.com/office/officeart/2008/layout/VerticalCurvedList"/>
    <dgm:cxn modelId="{BAA1D103-C8E9-4166-B422-49ADC60A8E26}" type="presOf" srcId="{004D4333-BBA8-418E-8119-C2D6120DFA89}" destId="{405F7D31-6815-4337-9A5E-3352A2BBC38C}" srcOrd="0" destOrd="0" presId="urn:microsoft.com/office/officeart/2008/layout/VerticalCurvedList"/>
    <dgm:cxn modelId="{8DB44417-1D82-4A7A-B674-E2681962F54E}" type="presOf" srcId="{D6C2951C-EA1D-4AC8-A658-F130F7BBE2B5}" destId="{E74B999F-F1D4-469C-BBA6-322E57FAAA76}" srcOrd="0" destOrd="0" presId="urn:microsoft.com/office/officeart/2008/layout/VerticalCurvedList"/>
    <dgm:cxn modelId="{BC232438-8883-4615-BDE5-0AB7F570CAF9}" srcId="{98EC57C1-34CD-42D1-999D-A731ED2EE9CF}" destId="{19CF6E97-B1A4-48B2-90C2-7DDA5F4312D3}" srcOrd="1" destOrd="0" parTransId="{04934A51-6415-4CEB-9EC8-BFFC25968239}" sibTransId="{16FCD1B4-FA7C-4219-8184-4837FFA256E4}"/>
    <dgm:cxn modelId="{7D22A9FD-2110-4037-866D-D3366DD9C0A1}" srcId="{98EC57C1-34CD-42D1-999D-A731ED2EE9CF}" destId="{D6C2951C-EA1D-4AC8-A658-F130F7BBE2B5}" srcOrd="3" destOrd="0" parTransId="{BFE5E5AB-12E6-44CE-9BB8-74677E8672BD}" sibTransId="{BFFE1530-F617-491A-B27D-7BA9369F4CC4}"/>
    <dgm:cxn modelId="{23BC5FAC-327B-4295-84F6-1A8FA89BE359}" type="presParOf" srcId="{490B83C7-BC85-4EEB-BD4E-190BF618C033}" destId="{108468A6-8E8B-4153-85C5-5AB89C5E3318}" srcOrd="0" destOrd="0" presId="urn:microsoft.com/office/officeart/2008/layout/VerticalCurvedList"/>
    <dgm:cxn modelId="{A9D041A4-0F65-40B8-8EA1-3B73DEEB2657}" type="presParOf" srcId="{108468A6-8E8B-4153-85C5-5AB89C5E3318}" destId="{FCDC1529-9574-4362-89DC-3C3EE585FA35}" srcOrd="0" destOrd="0" presId="urn:microsoft.com/office/officeart/2008/layout/VerticalCurvedList"/>
    <dgm:cxn modelId="{31CF5B8D-1F91-46BD-B67A-DE938AC902E4}" type="presParOf" srcId="{FCDC1529-9574-4362-89DC-3C3EE585FA35}" destId="{2D5C1C89-B6A5-48E1-9712-3488CD38CB4D}" srcOrd="0" destOrd="0" presId="urn:microsoft.com/office/officeart/2008/layout/VerticalCurvedList"/>
    <dgm:cxn modelId="{CD78D4FA-D1A8-435E-927E-A750B6BB4A73}" type="presParOf" srcId="{FCDC1529-9574-4362-89DC-3C3EE585FA35}" destId="{D08A69F1-ED86-40B6-A64F-559C90D3876A}" srcOrd="1" destOrd="0" presId="urn:microsoft.com/office/officeart/2008/layout/VerticalCurvedList"/>
    <dgm:cxn modelId="{FF95769D-7D02-4CF7-8974-877B4C11E6AD}" type="presParOf" srcId="{FCDC1529-9574-4362-89DC-3C3EE585FA35}" destId="{1BDA90EB-64AF-4347-80F3-8FC7E5344253}" srcOrd="2" destOrd="0" presId="urn:microsoft.com/office/officeart/2008/layout/VerticalCurvedList"/>
    <dgm:cxn modelId="{29B0FA50-9A40-4BD0-8C5D-D1E9771A2C49}" type="presParOf" srcId="{FCDC1529-9574-4362-89DC-3C3EE585FA35}" destId="{2F1442A7-5D55-4032-BAD4-7D51C0C69C26}" srcOrd="3" destOrd="0" presId="urn:microsoft.com/office/officeart/2008/layout/VerticalCurvedList"/>
    <dgm:cxn modelId="{6E8FF819-21F1-46DD-BA32-DE380D2E0D59}" type="presParOf" srcId="{108468A6-8E8B-4153-85C5-5AB89C5E3318}" destId="{B4F8D65A-A0EA-4BC2-B67E-5D221246F1B9}" srcOrd="1" destOrd="0" presId="urn:microsoft.com/office/officeart/2008/layout/VerticalCurvedList"/>
    <dgm:cxn modelId="{A8480D85-DA0C-4D16-BBC3-D8E2CAB2945D}" type="presParOf" srcId="{108468A6-8E8B-4153-85C5-5AB89C5E3318}" destId="{F7B1FCB6-B334-4EFE-9B99-EF549DB71365}" srcOrd="2" destOrd="0" presId="urn:microsoft.com/office/officeart/2008/layout/VerticalCurvedList"/>
    <dgm:cxn modelId="{EC8D33F6-803E-4864-983B-3C87CF28528C}" type="presParOf" srcId="{F7B1FCB6-B334-4EFE-9B99-EF549DB71365}" destId="{FA27F0D9-4845-494F-8B7C-8BCDFB2B15D0}" srcOrd="0" destOrd="0" presId="urn:microsoft.com/office/officeart/2008/layout/VerticalCurvedList"/>
    <dgm:cxn modelId="{BBE236B2-93E0-420A-9513-F0AC20348075}" type="presParOf" srcId="{108468A6-8E8B-4153-85C5-5AB89C5E3318}" destId="{CDBA6826-72B4-48AC-BA13-64DC6F4F662A}" srcOrd="3" destOrd="0" presId="urn:microsoft.com/office/officeart/2008/layout/VerticalCurvedList"/>
    <dgm:cxn modelId="{62B73802-1614-4E72-B2C3-A9FE91DAC4EE}" type="presParOf" srcId="{108468A6-8E8B-4153-85C5-5AB89C5E3318}" destId="{70C15DE8-4F2D-4167-86D9-405B3AC3F456}" srcOrd="4" destOrd="0" presId="urn:microsoft.com/office/officeart/2008/layout/VerticalCurvedList"/>
    <dgm:cxn modelId="{5ABCAEF6-BEF5-45C2-84F2-ADA756077BB9}" type="presParOf" srcId="{70C15DE8-4F2D-4167-86D9-405B3AC3F456}" destId="{E1A39951-15B2-41CE-ABD2-6B7145D14FBA}" srcOrd="0" destOrd="0" presId="urn:microsoft.com/office/officeart/2008/layout/VerticalCurvedList"/>
    <dgm:cxn modelId="{09824E46-19EB-4751-AC60-1235C0F82D8B}" type="presParOf" srcId="{108468A6-8E8B-4153-85C5-5AB89C5E3318}" destId="{F7BD6741-728F-45D5-8515-7FC96A2A62C6}" srcOrd="5" destOrd="0" presId="urn:microsoft.com/office/officeart/2008/layout/VerticalCurvedList"/>
    <dgm:cxn modelId="{48C711BE-6B54-4BC6-B3AE-DF1DBFD08573}" type="presParOf" srcId="{108468A6-8E8B-4153-85C5-5AB89C5E3318}" destId="{E2A33F1B-A7E6-4A83-BDAA-7799A2117A23}" srcOrd="6" destOrd="0" presId="urn:microsoft.com/office/officeart/2008/layout/VerticalCurvedList"/>
    <dgm:cxn modelId="{E119DC00-37EA-4AB4-A07A-7D84D2F4BBB1}" type="presParOf" srcId="{E2A33F1B-A7E6-4A83-BDAA-7799A2117A23}" destId="{D4BE248F-F94F-482A-BE9D-1389384B75AE}" srcOrd="0" destOrd="0" presId="urn:microsoft.com/office/officeart/2008/layout/VerticalCurvedList"/>
    <dgm:cxn modelId="{8308EAA7-232B-4E36-90F3-8C9646E30655}" type="presParOf" srcId="{108468A6-8E8B-4153-85C5-5AB89C5E3318}" destId="{E74B999F-F1D4-469C-BBA6-322E57FAAA76}" srcOrd="7" destOrd="0" presId="urn:microsoft.com/office/officeart/2008/layout/VerticalCurvedList"/>
    <dgm:cxn modelId="{42A0C92E-F1A4-4090-93C3-368FB60F5AF4}" type="presParOf" srcId="{108468A6-8E8B-4153-85C5-5AB89C5E3318}" destId="{CDA17B76-B632-439A-B005-E4AC0C2AE877}" srcOrd="8" destOrd="0" presId="urn:microsoft.com/office/officeart/2008/layout/VerticalCurvedList"/>
    <dgm:cxn modelId="{BB0587EA-7324-4752-8CA5-4A3353753DCC}" type="presParOf" srcId="{CDA17B76-B632-439A-B005-E4AC0C2AE877}" destId="{222FDEBC-CAA3-4479-BEEE-1203D7165AC0}" srcOrd="0" destOrd="0" presId="urn:microsoft.com/office/officeart/2008/layout/VerticalCurvedList"/>
    <dgm:cxn modelId="{3AD6817E-FDB6-4E48-AED8-21D04C8EC802}" type="presParOf" srcId="{108468A6-8E8B-4153-85C5-5AB89C5E3318}" destId="{28BCB347-9E1A-4DF2-B6A4-B1F3923CCD97}" srcOrd="9" destOrd="0" presId="urn:microsoft.com/office/officeart/2008/layout/VerticalCurvedList"/>
    <dgm:cxn modelId="{09E36C5F-E967-4D75-A8E9-DC49D2E4E06C}" type="presParOf" srcId="{108468A6-8E8B-4153-85C5-5AB89C5E3318}" destId="{D743D627-2F37-4890-AF9E-D03F91BC75A2}" srcOrd="10" destOrd="0" presId="urn:microsoft.com/office/officeart/2008/layout/VerticalCurvedList"/>
    <dgm:cxn modelId="{44DEDD9B-0DBA-4A27-9F2E-CA18C8E26276}" type="presParOf" srcId="{D743D627-2F37-4890-AF9E-D03F91BC75A2}" destId="{A7300607-C6C8-4933-A4EF-1AFB43B2B427}" srcOrd="0" destOrd="0" presId="urn:microsoft.com/office/officeart/2008/layout/VerticalCurvedList"/>
    <dgm:cxn modelId="{08DF3281-8219-4BFC-9596-C8B79D3961FA}" type="presParOf" srcId="{108468A6-8E8B-4153-85C5-5AB89C5E3318}" destId="{CAE48265-B450-4B5F-9C0A-BDA0E3454ECA}" srcOrd="11" destOrd="0" presId="urn:microsoft.com/office/officeart/2008/layout/VerticalCurvedList"/>
    <dgm:cxn modelId="{3E0FD2BE-E27B-4B97-A00E-51BC092142E1}" type="presParOf" srcId="{108468A6-8E8B-4153-85C5-5AB89C5E3318}" destId="{C8371D9A-5BB4-4682-91A1-3E7017CA8B39}" srcOrd="12" destOrd="0" presId="urn:microsoft.com/office/officeart/2008/layout/VerticalCurvedList"/>
    <dgm:cxn modelId="{B46990E3-3A7E-46EF-891F-BBFF7F7AE90E}" type="presParOf" srcId="{C8371D9A-5BB4-4682-91A1-3E7017CA8B39}" destId="{854DC303-8500-47D2-BA7D-24BF1EDD61BC}" srcOrd="0" destOrd="0" presId="urn:microsoft.com/office/officeart/2008/layout/VerticalCurvedList"/>
    <dgm:cxn modelId="{A65AEF83-6606-406A-8BC0-582630EA0939}" type="presParOf" srcId="{108468A6-8E8B-4153-85C5-5AB89C5E3318}" destId="{405F7D31-6815-4337-9A5E-3352A2BBC38C}" srcOrd="13" destOrd="0" presId="urn:microsoft.com/office/officeart/2008/layout/VerticalCurvedList"/>
    <dgm:cxn modelId="{08BEAC5F-D686-4669-8A0A-11044A01C517}" type="presParOf" srcId="{108468A6-8E8B-4153-85C5-5AB89C5E3318}" destId="{C54CCA77-2960-4C5E-B8B9-ADB9925E4CCD}" srcOrd="14" destOrd="0" presId="urn:microsoft.com/office/officeart/2008/layout/VerticalCurvedList"/>
    <dgm:cxn modelId="{CF117062-1F66-4B32-94A9-C24BE7CFF117}" type="presParOf" srcId="{C54CCA77-2960-4C5E-B8B9-ADB9925E4CCD}" destId="{00A7AC32-2D47-4282-8F5A-C7C05EBF83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D5302-EF42-4D35-8895-A27C0867A8F4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5824B8-F0DD-4E67-8C46-5F27756C7D5C}">
      <dgm:prSet phldrT="[Text]" custT="1"/>
      <dgm:spPr/>
      <dgm:t>
        <a:bodyPr/>
        <a:lstStyle/>
        <a:p>
          <a:r>
            <a:rPr lang="sr-Latn-BA" sz="1800" dirty="0" smtClean="0">
              <a:latin typeface="Cambria" panose="02040503050406030204" pitchFamily="18" charset="0"/>
              <a:ea typeface="Cambria" panose="02040503050406030204" pitchFamily="18" charset="0"/>
            </a:rPr>
            <a:t>XII 2023. 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год. </a:t>
          </a:r>
        </a:p>
        <a:p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1 304 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КМ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235F6E-D1ED-43B5-BB79-A9514E55538E}" type="parTrans" cxnId="{B5A7C128-FAFA-4EE8-BFF6-66EFE1AEA6BB}">
      <dgm:prSet/>
      <dgm:spPr/>
      <dgm:t>
        <a:bodyPr/>
        <a:lstStyle/>
        <a:p>
          <a:endParaRPr lang="en-US"/>
        </a:p>
      </dgm:t>
    </dgm:pt>
    <dgm:pt modelId="{3586CC3C-ABD5-45EE-AD7A-FF6243582EB4}" type="sibTrans" cxnId="{B5A7C128-FAFA-4EE8-BFF6-66EFE1AEA6BB}">
      <dgm:prSet/>
      <dgm:spPr/>
      <dgm:t>
        <a:bodyPr/>
        <a:lstStyle/>
        <a:p>
          <a:endParaRPr lang="en-US"/>
        </a:p>
      </dgm:t>
    </dgm:pt>
    <dgm:pt modelId="{32F432FF-3BAB-45CF-B249-57E35901397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Номинални раст 7,1%</a:t>
          </a: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4CCF3E-F6D8-407D-AC2F-C8E1C86D2C22}" type="parTrans" cxnId="{92921C59-64AB-4570-AA7D-875DE0248DFD}">
      <dgm:prSet/>
      <dgm:spPr/>
      <dgm:t>
        <a:bodyPr/>
        <a:lstStyle/>
        <a:p>
          <a:endParaRPr lang="en-US"/>
        </a:p>
      </dgm:t>
    </dgm:pt>
    <dgm:pt modelId="{5DB4143E-D6C0-4080-AD65-99537400711D}" type="sibTrans" cxnId="{92921C59-64AB-4570-AA7D-875DE0248DFD}">
      <dgm:prSet/>
      <dgm:spPr/>
      <dgm:t>
        <a:bodyPr/>
        <a:lstStyle/>
        <a:p>
          <a:endParaRPr lang="en-US"/>
        </a:p>
      </dgm:t>
    </dgm:pt>
    <dgm:pt modelId="{83E5297B-B154-459F-9465-CD29039A9030}">
      <dgm:prSet phldrT="[Text]" custT="1"/>
      <dgm:spPr/>
      <dgm:t>
        <a:bodyPr/>
        <a:lstStyle/>
        <a:p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Ø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2023. год.</a:t>
          </a:r>
        </a:p>
        <a:p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1 274 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КМ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AF97500-3136-4B85-AFC4-F8DC051790E7}" type="parTrans" cxnId="{478B6328-1E26-48B9-9AE0-F4C5002F8113}">
      <dgm:prSet/>
      <dgm:spPr/>
      <dgm:t>
        <a:bodyPr/>
        <a:lstStyle/>
        <a:p>
          <a:endParaRPr lang="en-US"/>
        </a:p>
      </dgm:t>
    </dgm:pt>
    <dgm:pt modelId="{EEE7BDB3-6CB7-41DE-A358-0EC565E4D1BC}" type="sibTrans" cxnId="{478B6328-1E26-48B9-9AE0-F4C5002F8113}">
      <dgm:prSet/>
      <dgm:spPr/>
      <dgm:t>
        <a:bodyPr/>
        <a:lstStyle/>
        <a:p>
          <a:endParaRPr lang="en-US"/>
        </a:p>
      </dgm:t>
    </dgm:pt>
    <dgm:pt modelId="{61A0D213-9CE0-4556-A792-E39FBF124C3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Номинални 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раст 11,4%</a:t>
          </a: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046B0A1-FDC3-469C-BA60-FBCACA192D97}" type="parTrans" cxnId="{0C00E5FC-AA60-4449-A337-12781BFDD968}">
      <dgm:prSet/>
      <dgm:spPr/>
      <dgm:t>
        <a:bodyPr/>
        <a:lstStyle/>
        <a:p>
          <a:endParaRPr lang="en-US"/>
        </a:p>
      </dgm:t>
    </dgm:pt>
    <dgm:pt modelId="{000BB77C-D04C-437C-989F-89D7745EED02}" type="sibTrans" cxnId="{0C00E5FC-AA60-4449-A337-12781BFDD968}">
      <dgm:prSet/>
      <dgm:spPr/>
      <dgm:t>
        <a:bodyPr/>
        <a:lstStyle/>
        <a:p>
          <a:endParaRPr lang="en-US"/>
        </a:p>
      </dgm:t>
    </dgm:pt>
    <dgm:pt modelId="{A5E42627-1377-4E22-A2F0-6A276219415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Реални раст 4,1%</a:t>
          </a: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7C7708-9B31-47D5-9038-7904921B7383}" type="parTrans" cxnId="{03F3B090-71F4-4A93-A525-4D0BCCB8B91D}">
      <dgm:prSet/>
      <dgm:spPr/>
      <dgm:t>
        <a:bodyPr/>
        <a:lstStyle/>
        <a:p>
          <a:endParaRPr lang="en-US"/>
        </a:p>
      </dgm:t>
    </dgm:pt>
    <dgm:pt modelId="{7528193D-170E-4467-8A1B-44E5D0A36DB9}" type="sibTrans" cxnId="{03F3B090-71F4-4A93-A525-4D0BCCB8B91D}">
      <dgm:prSet/>
      <dgm:spPr/>
      <dgm:t>
        <a:bodyPr/>
        <a:lstStyle/>
        <a:p>
          <a:endParaRPr lang="en-US"/>
        </a:p>
      </dgm:t>
    </dgm:pt>
    <dgm:pt modelId="{ABC95EC3-55A5-41B6-B306-31E71F42FB9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Реални раст 3,7%</a:t>
          </a: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B039BB-68FB-4AC2-A9A4-53850A1CADDD}" type="sibTrans" cxnId="{2D2DFC1F-7D20-46AE-930B-38F3CEBDFE89}">
      <dgm:prSet/>
      <dgm:spPr/>
      <dgm:t>
        <a:bodyPr/>
        <a:lstStyle/>
        <a:p>
          <a:endParaRPr lang="en-US"/>
        </a:p>
      </dgm:t>
    </dgm:pt>
    <dgm:pt modelId="{C872DD28-789F-44AD-B3C2-8FE4725373F1}" type="parTrans" cxnId="{2D2DFC1F-7D20-46AE-930B-38F3CEBDFE89}">
      <dgm:prSet/>
      <dgm:spPr/>
      <dgm:t>
        <a:bodyPr/>
        <a:lstStyle/>
        <a:p>
          <a:endParaRPr lang="en-US"/>
        </a:p>
      </dgm:t>
    </dgm:pt>
    <dgm:pt modelId="{6E2667DC-7133-4134-A0DA-F84A968812AB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351687-4483-44F2-A209-EA84BE4E8C5D}" type="parTrans" cxnId="{655A36A0-171D-435A-8145-07D7830FEF23}">
      <dgm:prSet/>
      <dgm:spPr/>
      <dgm:t>
        <a:bodyPr/>
        <a:lstStyle/>
        <a:p>
          <a:endParaRPr lang="en-US"/>
        </a:p>
      </dgm:t>
    </dgm:pt>
    <dgm:pt modelId="{88E8E583-167B-4146-A45B-D1E8FAB35612}" type="sibTrans" cxnId="{655A36A0-171D-435A-8145-07D7830FEF23}">
      <dgm:prSet/>
      <dgm:spPr/>
      <dgm:t>
        <a:bodyPr/>
        <a:lstStyle/>
        <a:p>
          <a:endParaRPr lang="en-US"/>
        </a:p>
      </dgm:t>
    </dgm:pt>
    <dgm:pt modelId="{2938D99B-E900-4E60-A0B6-ECF0ADEDA4FB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5BE1BAB-321B-4852-9378-50F1E7DB0BF8}" type="parTrans" cxnId="{1215DA9B-B27B-4A64-B758-F94D0420C75B}">
      <dgm:prSet/>
      <dgm:spPr/>
      <dgm:t>
        <a:bodyPr/>
        <a:lstStyle/>
        <a:p>
          <a:endParaRPr lang="en-US"/>
        </a:p>
      </dgm:t>
    </dgm:pt>
    <dgm:pt modelId="{4CA2565D-E7C9-4530-8ACF-6347CC75C1DB}" type="sibTrans" cxnId="{1215DA9B-B27B-4A64-B758-F94D0420C75B}">
      <dgm:prSet/>
      <dgm:spPr/>
      <dgm:t>
        <a:bodyPr/>
        <a:lstStyle/>
        <a:p>
          <a:endParaRPr lang="en-US"/>
        </a:p>
      </dgm:t>
    </dgm:pt>
    <dgm:pt modelId="{43E8F66B-4928-4DC4-A0CB-B1737E8D1A8F}" type="pres">
      <dgm:prSet presAssocID="{686D5302-EF42-4D35-8895-A27C0867A8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665D59-3B36-49B9-BF85-F64D25974819}" type="pres">
      <dgm:prSet presAssocID="{FD5824B8-F0DD-4E67-8C46-5F27756C7D5C}" presName="linNode" presStyleCnt="0"/>
      <dgm:spPr/>
    </dgm:pt>
    <dgm:pt modelId="{7FC85AA3-906B-410D-8949-46CE26C1A70E}" type="pres">
      <dgm:prSet presAssocID="{FD5824B8-F0DD-4E67-8C46-5F27756C7D5C}" presName="parentShp" presStyleLbl="node1" presStyleIdx="0" presStyleCnt="2" custScaleX="11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15832-865A-4204-977D-334AC52C3417}" type="pres">
      <dgm:prSet presAssocID="{FD5824B8-F0DD-4E67-8C46-5F27756C7D5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2D85F-A0D1-47F1-B2FE-AB20A3BA3D8A}" type="pres">
      <dgm:prSet presAssocID="{3586CC3C-ABD5-45EE-AD7A-FF6243582EB4}" presName="spacing" presStyleCnt="0"/>
      <dgm:spPr/>
    </dgm:pt>
    <dgm:pt modelId="{B999E4B3-9EB9-42EA-BA9B-1E583E737E70}" type="pres">
      <dgm:prSet presAssocID="{83E5297B-B154-459F-9465-CD29039A9030}" presName="linNode" presStyleCnt="0"/>
      <dgm:spPr/>
    </dgm:pt>
    <dgm:pt modelId="{7B7C5267-2801-4648-A3CF-C5FA41F5D4E2}" type="pres">
      <dgm:prSet presAssocID="{83E5297B-B154-459F-9465-CD29039A9030}" presName="parentShp" presStyleLbl="node1" presStyleIdx="1" presStyleCnt="2" custScaleX="114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1D87A-1098-4A34-A765-DB9A621ECF7D}" type="pres">
      <dgm:prSet presAssocID="{83E5297B-B154-459F-9465-CD29039A903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8B6328-1E26-48B9-9AE0-F4C5002F8113}" srcId="{686D5302-EF42-4D35-8895-A27C0867A8F4}" destId="{83E5297B-B154-459F-9465-CD29039A9030}" srcOrd="1" destOrd="0" parTransId="{5AF97500-3136-4B85-AFC4-F8DC051790E7}" sibTransId="{EEE7BDB3-6CB7-41DE-A358-0EC565E4D1BC}"/>
    <dgm:cxn modelId="{CEF0F91B-4E05-4F4A-B9E4-DCF6FF46B0E8}" type="presOf" srcId="{686D5302-EF42-4D35-8895-A27C0867A8F4}" destId="{43E8F66B-4928-4DC4-A0CB-B1737E8D1A8F}" srcOrd="0" destOrd="0" presId="urn:microsoft.com/office/officeart/2005/8/layout/vList6"/>
    <dgm:cxn modelId="{1215DA9B-B27B-4A64-B758-F94D0420C75B}" srcId="{83E5297B-B154-459F-9465-CD29039A9030}" destId="{2938D99B-E900-4E60-A0B6-ECF0ADEDA4FB}" srcOrd="0" destOrd="0" parTransId="{E5BE1BAB-321B-4852-9378-50F1E7DB0BF8}" sibTransId="{4CA2565D-E7C9-4530-8ACF-6347CC75C1DB}"/>
    <dgm:cxn modelId="{92921C59-64AB-4570-AA7D-875DE0248DFD}" srcId="{FD5824B8-F0DD-4E67-8C46-5F27756C7D5C}" destId="{32F432FF-3BAB-45CF-B249-57E359013974}" srcOrd="1" destOrd="0" parTransId="{C74CCF3E-F6D8-407D-AC2F-C8E1C86D2C22}" sibTransId="{5DB4143E-D6C0-4080-AD65-99537400711D}"/>
    <dgm:cxn modelId="{03F3B090-71F4-4A93-A525-4D0BCCB8B91D}" srcId="{83E5297B-B154-459F-9465-CD29039A9030}" destId="{A5E42627-1377-4E22-A2F0-6A276219415A}" srcOrd="2" destOrd="0" parTransId="{127C7708-9B31-47D5-9038-7904921B7383}" sibTransId="{7528193D-170E-4467-8A1B-44E5D0A36DB9}"/>
    <dgm:cxn modelId="{73B9FAB2-58A9-408B-8738-F75686968C85}" type="presOf" srcId="{A5E42627-1377-4E22-A2F0-6A276219415A}" destId="{5A61D87A-1098-4A34-A765-DB9A621ECF7D}" srcOrd="0" destOrd="2" presId="urn:microsoft.com/office/officeart/2005/8/layout/vList6"/>
    <dgm:cxn modelId="{18931509-4D01-4DFA-8F86-E99942BD2770}" type="presOf" srcId="{83E5297B-B154-459F-9465-CD29039A9030}" destId="{7B7C5267-2801-4648-A3CF-C5FA41F5D4E2}" srcOrd="0" destOrd="0" presId="urn:microsoft.com/office/officeart/2005/8/layout/vList6"/>
    <dgm:cxn modelId="{1B72EF84-7215-41C4-BA6C-E3F3EC0B0CF7}" type="presOf" srcId="{ABC95EC3-55A5-41B6-B306-31E71F42FB90}" destId="{42615832-865A-4204-977D-334AC52C3417}" srcOrd="0" destOrd="2" presId="urn:microsoft.com/office/officeart/2005/8/layout/vList6"/>
    <dgm:cxn modelId="{1DB8B2B7-5110-4B60-8942-D76949DB69D5}" type="presOf" srcId="{32F432FF-3BAB-45CF-B249-57E359013974}" destId="{42615832-865A-4204-977D-334AC52C3417}" srcOrd="0" destOrd="1" presId="urn:microsoft.com/office/officeart/2005/8/layout/vList6"/>
    <dgm:cxn modelId="{A85D6B63-E24D-408D-B6A5-740EB883ADF9}" type="presOf" srcId="{6E2667DC-7133-4134-A0DA-F84A968812AB}" destId="{42615832-865A-4204-977D-334AC52C3417}" srcOrd="0" destOrd="0" presId="urn:microsoft.com/office/officeart/2005/8/layout/vList6"/>
    <dgm:cxn modelId="{655A36A0-171D-435A-8145-07D7830FEF23}" srcId="{FD5824B8-F0DD-4E67-8C46-5F27756C7D5C}" destId="{6E2667DC-7133-4134-A0DA-F84A968812AB}" srcOrd="0" destOrd="0" parTransId="{D7351687-4483-44F2-A209-EA84BE4E8C5D}" sibTransId="{88E8E583-167B-4146-A45B-D1E8FAB35612}"/>
    <dgm:cxn modelId="{2D2DFC1F-7D20-46AE-930B-38F3CEBDFE89}" srcId="{FD5824B8-F0DD-4E67-8C46-5F27756C7D5C}" destId="{ABC95EC3-55A5-41B6-B306-31E71F42FB90}" srcOrd="2" destOrd="0" parTransId="{C872DD28-789F-44AD-B3C2-8FE4725373F1}" sibTransId="{04B039BB-68FB-4AC2-A9A4-53850A1CADDD}"/>
    <dgm:cxn modelId="{B5A7C128-FAFA-4EE8-BFF6-66EFE1AEA6BB}" srcId="{686D5302-EF42-4D35-8895-A27C0867A8F4}" destId="{FD5824B8-F0DD-4E67-8C46-5F27756C7D5C}" srcOrd="0" destOrd="0" parTransId="{43235F6E-D1ED-43B5-BB79-A9514E55538E}" sibTransId="{3586CC3C-ABD5-45EE-AD7A-FF6243582EB4}"/>
    <dgm:cxn modelId="{6C39903D-4DE8-4D5B-BB1C-8D6083FE6585}" type="presOf" srcId="{FD5824B8-F0DD-4E67-8C46-5F27756C7D5C}" destId="{7FC85AA3-906B-410D-8949-46CE26C1A70E}" srcOrd="0" destOrd="0" presId="urn:microsoft.com/office/officeart/2005/8/layout/vList6"/>
    <dgm:cxn modelId="{D2D33EB7-F2CA-4644-B91B-EAFB880E367F}" type="presOf" srcId="{2938D99B-E900-4E60-A0B6-ECF0ADEDA4FB}" destId="{5A61D87A-1098-4A34-A765-DB9A621ECF7D}" srcOrd="0" destOrd="0" presId="urn:microsoft.com/office/officeart/2005/8/layout/vList6"/>
    <dgm:cxn modelId="{6B3B6B65-B48E-4689-A9F2-77C29FC8D1CD}" type="presOf" srcId="{61A0D213-9CE0-4556-A792-E39FBF124C38}" destId="{5A61D87A-1098-4A34-A765-DB9A621ECF7D}" srcOrd="0" destOrd="1" presId="urn:microsoft.com/office/officeart/2005/8/layout/vList6"/>
    <dgm:cxn modelId="{0C00E5FC-AA60-4449-A337-12781BFDD968}" srcId="{83E5297B-B154-459F-9465-CD29039A9030}" destId="{61A0D213-9CE0-4556-A792-E39FBF124C38}" srcOrd="1" destOrd="0" parTransId="{6046B0A1-FDC3-469C-BA60-FBCACA192D97}" sibTransId="{000BB77C-D04C-437C-989F-89D7745EED02}"/>
    <dgm:cxn modelId="{C96D8EC5-0B3C-409D-8937-09D8ABB547A1}" type="presParOf" srcId="{43E8F66B-4928-4DC4-A0CB-B1737E8D1A8F}" destId="{1F665D59-3B36-49B9-BF85-F64D25974819}" srcOrd="0" destOrd="0" presId="urn:microsoft.com/office/officeart/2005/8/layout/vList6"/>
    <dgm:cxn modelId="{E04807A3-68ED-473C-AC9B-029920B2DE60}" type="presParOf" srcId="{1F665D59-3B36-49B9-BF85-F64D25974819}" destId="{7FC85AA3-906B-410D-8949-46CE26C1A70E}" srcOrd="0" destOrd="0" presId="urn:microsoft.com/office/officeart/2005/8/layout/vList6"/>
    <dgm:cxn modelId="{ABC43698-9B3A-431D-A5C0-A32CF80F4FD5}" type="presParOf" srcId="{1F665D59-3B36-49B9-BF85-F64D25974819}" destId="{42615832-865A-4204-977D-334AC52C3417}" srcOrd="1" destOrd="0" presId="urn:microsoft.com/office/officeart/2005/8/layout/vList6"/>
    <dgm:cxn modelId="{AE67323D-31E2-4489-B00F-2C73441C335A}" type="presParOf" srcId="{43E8F66B-4928-4DC4-A0CB-B1737E8D1A8F}" destId="{1162D85F-A0D1-47F1-B2FE-AB20A3BA3D8A}" srcOrd="1" destOrd="0" presId="urn:microsoft.com/office/officeart/2005/8/layout/vList6"/>
    <dgm:cxn modelId="{0DBFCE0D-0723-44AB-8DC0-58F0E8D7789D}" type="presParOf" srcId="{43E8F66B-4928-4DC4-A0CB-B1737E8D1A8F}" destId="{B999E4B3-9EB9-42EA-BA9B-1E583E737E70}" srcOrd="2" destOrd="0" presId="urn:microsoft.com/office/officeart/2005/8/layout/vList6"/>
    <dgm:cxn modelId="{BDF97142-481E-483F-AA73-BFEAD3C3747B}" type="presParOf" srcId="{B999E4B3-9EB9-42EA-BA9B-1E583E737E70}" destId="{7B7C5267-2801-4648-A3CF-C5FA41F5D4E2}" srcOrd="0" destOrd="0" presId="urn:microsoft.com/office/officeart/2005/8/layout/vList6"/>
    <dgm:cxn modelId="{4E2ECD39-BCA3-498E-84A5-BDB9F3BF294F}" type="presParOf" srcId="{B999E4B3-9EB9-42EA-BA9B-1E583E737E70}" destId="{5A61D87A-1098-4A34-A765-DB9A621ECF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ECFAF-2FE8-4BE4-8C23-B363D84A93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ED366-20E5-4DFB-B2FB-A9D273B6BE9B}">
      <dgm:prSet phldrT="[Text]"/>
      <dgm:spPr/>
      <dgm:t>
        <a:bodyPr/>
        <a:lstStyle/>
        <a:p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667 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DAD0A1-2D59-4565-88F3-659E7DD0BB2A}" type="parTrans" cxnId="{085BB697-654E-4AB5-9990-916AACA6339A}">
      <dgm:prSet/>
      <dgm:spPr/>
      <dgm:t>
        <a:bodyPr/>
        <a:lstStyle/>
        <a:p>
          <a:endParaRPr lang="en-US"/>
        </a:p>
      </dgm:t>
    </dgm:pt>
    <dgm:pt modelId="{AF020291-E47C-4E41-9308-191B0BF59B4B}" type="sibTrans" cxnId="{085BB697-654E-4AB5-9990-916AACA6339A}">
      <dgm:prSet/>
      <dgm:spPr/>
      <dgm:t>
        <a:bodyPr/>
        <a:lstStyle/>
        <a:p>
          <a:endParaRPr lang="en-US"/>
        </a:p>
      </dgm:t>
    </dgm:pt>
    <dgm:pt modelId="{34DBCF3D-ADBF-42BD-9E12-7D61FDBF642D}">
      <dgm:prSet phldrT="[Text]" custT="1"/>
      <dgm:spPr/>
      <dgm:t>
        <a:bodyPr/>
        <a:lstStyle/>
        <a:p>
          <a:r>
            <a:rPr lang="sr-Cyrl-R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Финансијске дјелатности 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5EAE9D-9596-4E59-B0C5-F9D8E06E45CB}" type="parTrans" cxnId="{9541F740-FF27-4912-BDD1-EFA7C38E89EE}">
      <dgm:prSet/>
      <dgm:spPr/>
      <dgm:t>
        <a:bodyPr/>
        <a:lstStyle/>
        <a:p>
          <a:endParaRPr lang="en-US"/>
        </a:p>
      </dgm:t>
    </dgm:pt>
    <dgm:pt modelId="{E78A0B20-064E-4091-9D08-569251DE9879}" type="sibTrans" cxnId="{9541F740-FF27-4912-BDD1-EFA7C38E89EE}">
      <dgm:prSet/>
      <dgm:spPr/>
      <dgm:t>
        <a:bodyPr/>
        <a:lstStyle/>
        <a:p>
          <a:endParaRPr lang="en-US"/>
        </a:p>
      </dgm:t>
    </dgm:pt>
    <dgm:pt modelId="{707756DE-C135-4E24-B96E-CA27709B2D02}">
      <dgm:prSet phldrT="[Text]"/>
      <dgm:spPr/>
      <dgm:t>
        <a:bodyPr/>
        <a:lstStyle/>
        <a:p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663 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322E55-684A-4F6C-BA4A-F465B3795BB6}" type="parTrans" cxnId="{5D921B3A-2CB1-4031-9824-0BA574482496}">
      <dgm:prSet/>
      <dgm:spPr/>
      <dgm:t>
        <a:bodyPr/>
        <a:lstStyle/>
        <a:p>
          <a:endParaRPr lang="en-US"/>
        </a:p>
      </dgm:t>
    </dgm:pt>
    <dgm:pt modelId="{8EB9A7B3-7F39-4931-82C6-8111C9F7EFF6}" type="sibTrans" cxnId="{5D921B3A-2CB1-4031-9824-0BA574482496}">
      <dgm:prSet/>
      <dgm:spPr/>
      <dgm:t>
        <a:bodyPr/>
        <a:lstStyle/>
        <a:p>
          <a:endParaRPr lang="en-US"/>
        </a:p>
      </dgm:t>
    </dgm:pt>
    <dgm:pt modelId="{647CFE81-D99E-4D8B-B3E0-E0220E123D43}">
      <dgm:prSet phldrT="[Text]" custT="1"/>
      <dgm:spPr/>
      <dgm:t>
        <a:bodyPr/>
        <a:lstStyle/>
        <a:p>
          <a:r>
            <a:rPr lang="sr-Cyrl-R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Информације и комуникације 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F66C4C-C1AC-4BDA-8A48-B050676809CC}" type="parTrans" cxnId="{75B70039-2E30-432A-AE69-0997FE7E3355}">
      <dgm:prSet/>
      <dgm:spPr/>
      <dgm:t>
        <a:bodyPr/>
        <a:lstStyle/>
        <a:p>
          <a:endParaRPr lang="en-US"/>
        </a:p>
      </dgm:t>
    </dgm:pt>
    <dgm:pt modelId="{5BF8870C-ABCB-4486-AEA3-43E8E89CFAA8}" type="sibTrans" cxnId="{75B70039-2E30-432A-AE69-0997FE7E3355}">
      <dgm:prSet/>
      <dgm:spPr/>
      <dgm:t>
        <a:bodyPr/>
        <a:lstStyle/>
        <a:p>
          <a:endParaRPr lang="en-US"/>
        </a:p>
      </dgm:t>
    </dgm:pt>
    <dgm:pt modelId="{F294CC4C-3489-4250-8FD3-0DE5A19D8124}">
      <dgm:prSet phldrT="[Text]"/>
      <dgm:spPr/>
      <dgm:t>
        <a:bodyPr/>
        <a:lstStyle/>
        <a:p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631 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28E334-A080-4603-9538-651F064D5CDB}" type="parTrans" cxnId="{D9921BBB-01FE-49BE-A15F-BC42C27DC733}">
      <dgm:prSet/>
      <dgm:spPr/>
      <dgm:t>
        <a:bodyPr/>
        <a:lstStyle/>
        <a:p>
          <a:endParaRPr lang="en-US"/>
        </a:p>
      </dgm:t>
    </dgm:pt>
    <dgm:pt modelId="{C17F51F8-2012-4C3D-BB85-350978DE686A}" type="sibTrans" cxnId="{D9921BBB-01FE-49BE-A15F-BC42C27DC733}">
      <dgm:prSet/>
      <dgm:spPr/>
      <dgm:t>
        <a:bodyPr/>
        <a:lstStyle/>
        <a:p>
          <a:endParaRPr lang="en-US"/>
        </a:p>
      </dgm:t>
    </dgm:pt>
    <dgm:pt modelId="{DB7BCC8C-C99F-46F2-9E90-EAC69154C74C}">
      <dgm:prSet phldrT="[Text]" custT="1"/>
      <dgm:spPr/>
      <dgm:t>
        <a:bodyPr/>
        <a:lstStyle/>
        <a:p>
          <a:r>
            <a:rPr lang="sr-Cyrl-R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Вађење руда и камена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D5010CE-7F1C-44E0-86A6-2040D62A3750}" type="parTrans" cxnId="{4496D448-7CCA-4A78-8946-1D9D8A70BD78}">
      <dgm:prSet/>
      <dgm:spPr/>
      <dgm:t>
        <a:bodyPr/>
        <a:lstStyle/>
        <a:p>
          <a:endParaRPr lang="en-US"/>
        </a:p>
      </dgm:t>
    </dgm:pt>
    <dgm:pt modelId="{DC03482B-6BAF-4769-8435-19533EBC4FFF}" type="sibTrans" cxnId="{4496D448-7CCA-4A78-8946-1D9D8A70BD78}">
      <dgm:prSet/>
      <dgm:spPr/>
      <dgm:t>
        <a:bodyPr/>
        <a:lstStyle/>
        <a:p>
          <a:endParaRPr lang="en-US"/>
        </a:p>
      </dgm:t>
    </dgm:pt>
    <dgm:pt modelId="{BB2FA3F1-3AA8-4EB5-8B7B-BB09E303BD6D}" type="pres">
      <dgm:prSet presAssocID="{B45ECFAF-2FE8-4BE4-8C23-B363D84A93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31CCA-520D-4795-AC6B-3E9A97FD823E}" type="pres">
      <dgm:prSet presAssocID="{508ED366-20E5-4DFB-B2FB-A9D273B6BE9B}" presName="linNode" presStyleCnt="0"/>
      <dgm:spPr/>
    </dgm:pt>
    <dgm:pt modelId="{1ECBE4AA-8604-4192-B331-1BD781004777}" type="pres">
      <dgm:prSet presAssocID="{508ED366-20E5-4DFB-B2FB-A9D273B6BE9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AC80F-E559-47B7-A587-8F7FFB14E2AE}" type="pres">
      <dgm:prSet presAssocID="{508ED366-20E5-4DFB-B2FB-A9D273B6BE9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383A-FE07-4B90-94AB-108F995A7431}" type="pres">
      <dgm:prSet presAssocID="{AF020291-E47C-4E41-9308-191B0BF59B4B}" presName="sp" presStyleCnt="0"/>
      <dgm:spPr/>
    </dgm:pt>
    <dgm:pt modelId="{DF3BA9FB-A224-4B2F-967A-02C2AB14F582}" type="pres">
      <dgm:prSet presAssocID="{707756DE-C135-4E24-B96E-CA27709B2D02}" presName="linNode" presStyleCnt="0"/>
      <dgm:spPr/>
    </dgm:pt>
    <dgm:pt modelId="{8BBB7EAE-6D01-4B40-9F06-9AE2FED64291}" type="pres">
      <dgm:prSet presAssocID="{707756DE-C135-4E24-B96E-CA27709B2D0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FECCE-2792-4C8B-A253-73FA15282EBF}" type="pres">
      <dgm:prSet presAssocID="{707756DE-C135-4E24-B96E-CA27709B2D0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521A0-205A-46C8-9456-AD45C8D5836B}" type="pres">
      <dgm:prSet presAssocID="{8EB9A7B3-7F39-4931-82C6-8111C9F7EFF6}" presName="sp" presStyleCnt="0"/>
      <dgm:spPr/>
    </dgm:pt>
    <dgm:pt modelId="{634617A5-2E1E-49B9-8013-ECB18A455499}" type="pres">
      <dgm:prSet presAssocID="{F294CC4C-3489-4250-8FD3-0DE5A19D8124}" presName="linNode" presStyleCnt="0"/>
      <dgm:spPr/>
    </dgm:pt>
    <dgm:pt modelId="{90131D19-DB65-46C4-86BB-3207AD551856}" type="pres">
      <dgm:prSet presAssocID="{F294CC4C-3489-4250-8FD3-0DE5A19D812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B4D93-A49E-4A75-8358-77A844664152}" type="pres">
      <dgm:prSet presAssocID="{F294CC4C-3489-4250-8FD3-0DE5A19D812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BB697-654E-4AB5-9990-916AACA6339A}" srcId="{B45ECFAF-2FE8-4BE4-8C23-B363D84A93F9}" destId="{508ED366-20E5-4DFB-B2FB-A9D273B6BE9B}" srcOrd="0" destOrd="0" parTransId="{99DAD0A1-2D59-4565-88F3-659E7DD0BB2A}" sibTransId="{AF020291-E47C-4E41-9308-191B0BF59B4B}"/>
    <dgm:cxn modelId="{4496D448-7CCA-4A78-8946-1D9D8A70BD78}" srcId="{F294CC4C-3489-4250-8FD3-0DE5A19D8124}" destId="{DB7BCC8C-C99F-46F2-9E90-EAC69154C74C}" srcOrd="0" destOrd="0" parTransId="{CD5010CE-7F1C-44E0-86A6-2040D62A3750}" sibTransId="{DC03482B-6BAF-4769-8435-19533EBC4FFF}"/>
    <dgm:cxn modelId="{3E7381AA-7CF4-4966-9F4A-2CEB08E2188F}" type="presOf" srcId="{DB7BCC8C-C99F-46F2-9E90-EAC69154C74C}" destId="{67CB4D93-A49E-4A75-8358-77A844664152}" srcOrd="0" destOrd="0" presId="urn:microsoft.com/office/officeart/2005/8/layout/vList5"/>
    <dgm:cxn modelId="{D9921BBB-01FE-49BE-A15F-BC42C27DC733}" srcId="{B45ECFAF-2FE8-4BE4-8C23-B363D84A93F9}" destId="{F294CC4C-3489-4250-8FD3-0DE5A19D8124}" srcOrd="2" destOrd="0" parTransId="{3328E334-A080-4603-9538-651F064D5CDB}" sibTransId="{C17F51F8-2012-4C3D-BB85-350978DE686A}"/>
    <dgm:cxn modelId="{31FC13FC-35F3-48AA-BFB1-94EEA3E885A3}" type="presOf" srcId="{508ED366-20E5-4DFB-B2FB-A9D273B6BE9B}" destId="{1ECBE4AA-8604-4192-B331-1BD781004777}" srcOrd="0" destOrd="0" presId="urn:microsoft.com/office/officeart/2005/8/layout/vList5"/>
    <dgm:cxn modelId="{9541F740-FF27-4912-BDD1-EFA7C38E89EE}" srcId="{508ED366-20E5-4DFB-B2FB-A9D273B6BE9B}" destId="{34DBCF3D-ADBF-42BD-9E12-7D61FDBF642D}" srcOrd="0" destOrd="0" parTransId="{435EAE9D-9596-4E59-B0C5-F9D8E06E45CB}" sibTransId="{E78A0B20-064E-4091-9D08-569251DE9879}"/>
    <dgm:cxn modelId="{5D921B3A-2CB1-4031-9824-0BA574482496}" srcId="{B45ECFAF-2FE8-4BE4-8C23-B363D84A93F9}" destId="{707756DE-C135-4E24-B96E-CA27709B2D02}" srcOrd="1" destOrd="0" parTransId="{08322E55-684A-4F6C-BA4A-F465B3795BB6}" sibTransId="{8EB9A7B3-7F39-4931-82C6-8111C9F7EFF6}"/>
    <dgm:cxn modelId="{75B70039-2E30-432A-AE69-0997FE7E3355}" srcId="{707756DE-C135-4E24-B96E-CA27709B2D02}" destId="{647CFE81-D99E-4D8B-B3E0-E0220E123D43}" srcOrd="0" destOrd="0" parTransId="{D8F66C4C-C1AC-4BDA-8A48-B050676809CC}" sibTransId="{5BF8870C-ABCB-4486-AEA3-43E8E89CFAA8}"/>
    <dgm:cxn modelId="{E1FE8F43-E9ED-4D48-A9DB-441D5D172F0D}" type="presOf" srcId="{707756DE-C135-4E24-B96E-CA27709B2D02}" destId="{8BBB7EAE-6D01-4B40-9F06-9AE2FED64291}" srcOrd="0" destOrd="0" presId="urn:microsoft.com/office/officeart/2005/8/layout/vList5"/>
    <dgm:cxn modelId="{D848EF3C-0426-4F19-B8CB-4C8971A4DAC8}" type="presOf" srcId="{647CFE81-D99E-4D8B-B3E0-E0220E123D43}" destId="{38EFECCE-2792-4C8B-A253-73FA15282EBF}" srcOrd="0" destOrd="0" presId="urn:microsoft.com/office/officeart/2005/8/layout/vList5"/>
    <dgm:cxn modelId="{6EE1BF62-C3D4-4EFB-AB1B-32FF09360A97}" type="presOf" srcId="{B45ECFAF-2FE8-4BE4-8C23-B363D84A93F9}" destId="{BB2FA3F1-3AA8-4EB5-8B7B-BB09E303BD6D}" srcOrd="0" destOrd="0" presId="urn:microsoft.com/office/officeart/2005/8/layout/vList5"/>
    <dgm:cxn modelId="{0296E24E-0A04-4878-B724-288410A07E87}" type="presOf" srcId="{34DBCF3D-ADBF-42BD-9E12-7D61FDBF642D}" destId="{F70AC80F-E559-47B7-A587-8F7FFB14E2AE}" srcOrd="0" destOrd="0" presId="urn:microsoft.com/office/officeart/2005/8/layout/vList5"/>
    <dgm:cxn modelId="{9C9287C7-75A0-4C34-9CEC-B54CCA82FBC0}" type="presOf" srcId="{F294CC4C-3489-4250-8FD3-0DE5A19D8124}" destId="{90131D19-DB65-46C4-86BB-3207AD551856}" srcOrd="0" destOrd="0" presId="urn:microsoft.com/office/officeart/2005/8/layout/vList5"/>
    <dgm:cxn modelId="{A8DA4CF3-AC6F-416E-AD83-6B1857A0B890}" type="presParOf" srcId="{BB2FA3F1-3AA8-4EB5-8B7B-BB09E303BD6D}" destId="{25631CCA-520D-4795-AC6B-3E9A97FD823E}" srcOrd="0" destOrd="0" presId="urn:microsoft.com/office/officeart/2005/8/layout/vList5"/>
    <dgm:cxn modelId="{69B32CAA-D314-4731-B1DB-2EE77FF5543A}" type="presParOf" srcId="{25631CCA-520D-4795-AC6B-3E9A97FD823E}" destId="{1ECBE4AA-8604-4192-B331-1BD781004777}" srcOrd="0" destOrd="0" presId="urn:microsoft.com/office/officeart/2005/8/layout/vList5"/>
    <dgm:cxn modelId="{8F12091D-6AFD-40C2-973C-7835F1ADF65B}" type="presParOf" srcId="{25631CCA-520D-4795-AC6B-3E9A97FD823E}" destId="{F70AC80F-E559-47B7-A587-8F7FFB14E2AE}" srcOrd="1" destOrd="0" presId="urn:microsoft.com/office/officeart/2005/8/layout/vList5"/>
    <dgm:cxn modelId="{9C4D0A9F-F36A-4115-BD17-17D56E5E2690}" type="presParOf" srcId="{BB2FA3F1-3AA8-4EB5-8B7B-BB09E303BD6D}" destId="{32D1383A-FE07-4B90-94AB-108F995A7431}" srcOrd="1" destOrd="0" presId="urn:microsoft.com/office/officeart/2005/8/layout/vList5"/>
    <dgm:cxn modelId="{B05ADFD0-EDA6-4C2C-8607-D87CE791FAC5}" type="presParOf" srcId="{BB2FA3F1-3AA8-4EB5-8B7B-BB09E303BD6D}" destId="{DF3BA9FB-A224-4B2F-967A-02C2AB14F582}" srcOrd="2" destOrd="0" presId="urn:microsoft.com/office/officeart/2005/8/layout/vList5"/>
    <dgm:cxn modelId="{4E2614A3-C524-4248-B136-C4E862484EAB}" type="presParOf" srcId="{DF3BA9FB-A224-4B2F-967A-02C2AB14F582}" destId="{8BBB7EAE-6D01-4B40-9F06-9AE2FED64291}" srcOrd="0" destOrd="0" presId="urn:microsoft.com/office/officeart/2005/8/layout/vList5"/>
    <dgm:cxn modelId="{AE1C7391-2D65-4E2C-8BF8-20C1F0F34BE2}" type="presParOf" srcId="{DF3BA9FB-A224-4B2F-967A-02C2AB14F582}" destId="{38EFECCE-2792-4C8B-A253-73FA15282EBF}" srcOrd="1" destOrd="0" presId="urn:microsoft.com/office/officeart/2005/8/layout/vList5"/>
    <dgm:cxn modelId="{4644BACF-6361-4072-B31B-430A85032FC6}" type="presParOf" srcId="{BB2FA3F1-3AA8-4EB5-8B7B-BB09E303BD6D}" destId="{E61521A0-205A-46C8-9456-AD45C8D5836B}" srcOrd="3" destOrd="0" presId="urn:microsoft.com/office/officeart/2005/8/layout/vList5"/>
    <dgm:cxn modelId="{7F98C513-622C-4676-B61D-038608E0A265}" type="presParOf" srcId="{BB2FA3F1-3AA8-4EB5-8B7B-BB09E303BD6D}" destId="{634617A5-2E1E-49B9-8013-ECB18A455499}" srcOrd="4" destOrd="0" presId="urn:microsoft.com/office/officeart/2005/8/layout/vList5"/>
    <dgm:cxn modelId="{BD36A735-D3AA-4CC4-9011-BAC10B98F63E}" type="presParOf" srcId="{634617A5-2E1E-49B9-8013-ECB18A455499}" destId="{90131D19-DB65-46C4-86BB-3207AD551856}" srcOrd="0" destOrd="0" presId="urn:microsoft.com/office/officeart/2005/8/layout/vList5"/>
    <dgm:cxn modelId="{364E6F9A-4FC0-4CEE-A592-FA9E86830F6A}" type="presParOf" srcId="{634617A5-2E1E-49B9-8013-ECB18A455499}" destId="{67CB4D93-A49E-4A75-8358-77A8446641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5ECFAF-2FE8-4BE4-8C23-B363D84A93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ED366-20E5-4DFB-B2FB-A9D273B6BE9B}">
      <dgm:prSet phldrT="[Text]" custT="1"/>
      <dgm:spPr/>
      <dgm:t>
        <a:bodyPr/>
        <a:lstStyle/>
        <a:p>
          <a:r>
            <a:rPr lang="sr-Cyrl-RS" sz="2000" dirty="0" smtClean="0">
              <a:latin typeface="Cambria" panose="02040503050406030204" pitchFamily="18" charset="0"/>
              <a:ea typeface="Cambria" panose="02040503050406030204" pitchFamily="18" charset="0"/>
            </a:rPr>
            <a:t>952</a:t>
          </a:r>
          <a:r>
            <a:rPr lang="sr-Latn-BA" sz="2000" dirty="0" smtClean="0"/>
            <a:t> KM</a:t>
          </a:r>
          <a:endParaRPr lang="en-US" sz="2000" dirty="0"/>
        </a:p>
      </dgm:t>
    </dgm:pt>
    <dgm:pt modelId="{99DAD0A1-2D59-4565-88F3-659E7DD0BB2A}" type="parTrans" cxnId="{085BB697-654E-4AB5-9990-916AACA6339A}">
      <dgm:prSet/>
      <dgm:spPr/>
      <dgm:t>
        <a:bodyPr/>
        <a:lstStyle/>
        <a:p>
          <a:endParaRPr lang="en-US"/>
        </a:p>
      </dgm:t>
    </dgm:pt>
    <dgm:pt modelId="{AF020291-E47C-4E41-9308-191B0BF59B4B}" type="sibTrans" cxnId="{085BB697-654E-4AB5-9990-916AACA6339A}">
      <dgm:prSet/>
      <dgm:spPr/>
      <dgm:t>
        <a:bodyPr/>
        <a:lstStyle/>
        <a:p>
          <a:endParaRPr lang="en-US"/>
        </a:p>
      </dgm:t>
    </dgm:pt>
    <dgm:pt modelId="{34DBCF3D-ADBF-42BD-9E12-7D61FDBF642D}">
      <dgm:prSet phldrT="[Text]" custT="1"/>
      <dgm:spPr/>
      <dgm:t>
        <a:bodyPr/>
        <a:lstStyle/>
        <a:p>
          <a:r>
            <a:rPr lang="sr-Cyrl-R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Грађевинарство 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5EAE9D-9596-4E59-B0C5-F9D8E06E45CB}" type="parTrans" cxnId="{9541F740-FF27-4912-BDD1-EFA7C38E89EE}">
      <dgm:prSet/>
      <dgm:spPr/>
      <dgm:t>
        <a:bodyPr/>
        <a:lstStyle/>
        <a:p>
          <a:endParaRPr lang="en-US"/>
        </a:p>
      </dgm:t>
    </dgm:pt>
    <dgm:pt modelId="{E78A0B20-064E-4091-9D08-569251DE9879}" type="sibTrans" cxnId="{9541F740-FF27-4912-BDD1-EFA7C38E89EE}">
      <dgm:prSet/>
      <dgm:spPr/>
      <dgm:t>
        <a:bodyPr/>
        <a:lstStyle/>
        <a:p>
          <a:endParaRPr lang="en-US"/>
        </a:p>
      </dgm:t>
    </dgm:pt>
    <dgm:pt modelId="{707756DE-C135-4E24-B96E-CA27709B2D02}">
      <dgm:prSet phldrT="[Text]" custT="1"/>
      <dgm:spPr/>
      <dgm:t>
        <a:bodyPr/>
        <a:lstStyle/>
        <a:p>
          <a:r>
            <a:rPr lang="sr-Cyrl-RS" sz="2000" dirty="0" smtClean="0">
              <a:latin typeface="Cambria" panose="02040503050406030204" pitchFamily="18" charset="0"/>
              <a:ea typeface="Cambria" panose="02040503050406030204" pitchFamily="18" charset="0"/>
            </a:rPr>
            <a:t>987</a:t>
          </a:r>
          <a:r>
            <a:rPr lang="sr-Latn-BA" sz="2000" dirty="0" smtClean="0">
              <a:latin typeface="Cambria" panose="02040503050406030204" pitchFamily="18" charset="0"/>
              <a:ea typeface="Cambria" panose="02040503050406030204" pitchFamily="18" charset="0"/>
            </a:rPr>
            <a:t> KM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322E55-684A-4F6C-BA4A-F465B3795BB6}" type="parTrans" cxnId="{5D921B3A-2CB1-4031-9824-0BA574482496}">
      <dgm:prSet/>
      <dgm:spPr/>
      <dgm:t>
        <a:bodyPr/>
        <a:lstStyle/>
        <a:p>
          <a:endParaRPr lang="en-US"/>
        </a:p>
      </dgm:t>
    </dgm:pt>
    <dgm:pt modelId="{8EB9A7B3-7F39-4931-82C6-8111C9F7EFF6}" type="sibTrans" cxnId="{5D921B3A-2CB1-4031-9824-0BA574482496}">
      <dgm:prSet/>
      <dgm:spPr/>
      <dgm:t>
        <a:bodyPr/>
        <a:lstStyle/>
        <a:p>
          <a:endParaRPr lang="en-US"/>
        </a:p>
      </dgm:t>
    </dgm:pt>
    <dgm:pt modelId="{647CFE81-D99E-4D8B-B3E0-E0220E123D43}">
      <dgm:prSet phldrT="[Text]" custT="1"/>
      <dgm:spPr/>
      <dgm:t>
        <a:bodyPr/>
        <a:lstStyle/>
        <a:p>
          <a:r>
            <a:rPr lang="sr-Cyrl-R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Саобраћај и складиштење 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F66C4C-C1AC-4BDA-8A48-B050676809CC}" type="parTrans" cxnId="{75B70039-2E30-432A-AE69-0997FE7E3355}">
      <dgm:prSet/>
      <dgm:spPr/>
      <dgm:t>
        <a:bodyPr/>
        <a:lstStyle/>
        <a:p>
          <a:endParaRPr lang="en-US"/>
        </a:p>
      </dgm:t>
    </dgm:pt>
    <dgm:pt modelId="{5BF8870C-ABCB-4486-AEA3-43E8E89CFAA8}" type="sibTrans" cxnId="{75B70039-2E30-432A-AE69-0997FE7E3355}">
      <dgm:prSet/>
      <dgm:spPr/>
      <dgm:t>
        <a:bodyPr/>
        <a:lstStyle/>
        <a:p>
          <a:endParaRPr lang="en-US"/>
        </a:p>
      </dgm:t>
    </dgm:pt>
    <dgm:pt modelId="{BB2FA3F1-3AA8-4EB5-8B7B-BB09E303BD6D}" type="pres">
      <dgm:prSet presAssocID="{B45ECFAF-2FE8-4BE4-8C23-B363D84A93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31CCA-520D-4795-AC6B-3E9A97FD823E}" type="pres">
      <dgm:prSet presAssocID="{508ED366-20E5-4DFB-B2FB-A9D273B6BE9B}" presName="linNode" presStyleCnt="0"/>
      <dgm:spPr/>
    </dgm:pt>
    <dgm:pt modelId="{1ECBE4AA-8604-4192-B331-1BD781004777}" type="pres">
      <dgm:prSet presAssocID="{508ED366-20E5-4DFB-B2FB-A9D273B6BE9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AC80F-E559-47B7-A587-8F7FFB14E2AE}" type="pres">
      <dgm:prSet presAssocID="{508ED366-20E5-4DFB-B2FB-A9D273B6BE9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383A-FE07-4B90-94AB-108F995A7431}" type="pres">
      <dgm:prSet presAssocID="{AF020291-E47C-4E41-9308-191B0BF59B4B}" presName="sp" presStyleCnt="0"/>
      <dgm:spPr/>
    </dgm:pt>
    <dgm:pt modelId="{DF3BA9FB-A224-4B2F-967A-02C2AB14F582}" type="pres">
      <dgm:prSet presAssocID="{707756DE-C135-4E24-B96E-CA27709B2D02}" presName="linNode" presStyleCnt="0"/>
      <dgm:spPr/>
    </dgm:pt>
    <dgm:pt modelId="{8BBB7EAE-6D01-4B40-9F06-9AE2FED64291}" type="pres">
      <dgm:prSet presAssocID="{707756DE-C135-4E24-B96E-CA27709B2D0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FECCE-2792-4C8B-A253-73FA15282EBF}" type="pres">
      <dgm:prSet presAssocID="{707756DE-C135-4E24-B96E-CA27709B2D0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E1BF62-C3D4-4EFB-AB1B-32FF09360A97}" type="presOf" srcId="{B45ECFAF-2FE8-4BE4-8C23-B363D84A93F9}" destId="{BB2FA3F1-3AA8-4EB5-8B7B-BB09E303BD6D}" srcOrd="0" destOrd="0" presId="urn:microsoft.com/office/officeart/2005/8/layout/vList5"/>
    <dgm:cxn modelId="{5D921B3A-2CB1-4031-9824-0BA574482496}" srcId="{B45ECFAF-2FE8-4BE4-8C23-B363D84A93F9}" destId="{707756DE-C135-4E24-B96E-CA27709B2D02}" srcOrd="1" destOrd="0" parTransId="{08322E55-684A-4F6C-BA4A-F465B3795BB6}" sibTransId="{8EB9A7B3-7F39-4931-82C6-8111C9F7EFF6}"/>
    <dgm:cxn modelId="{75B70039-2E30-432A-AE69-0997FE7E3355}" srcId="{707756DE-C135-4E24-B96E-CA27709B2D02}" destId="{647CFE81-D99E-4D8B-B3E0-E0220E123D43}" srcOrd="0" destOrd="0" parTransId="{D8F66C4C-C1AC-4BDA-8A48-B050676809CC}" sibTransId="{5BF8870C-ABCB-4486-AEA3-43E8E89CFAA8}"/>
    <dgm:cxn modelId="{0296E24E-0A04-4878-B724-288410A07E87}" type="presOf" srcId="{34DBCF3D-ADBF-42BD-9E12-7D61FDBF642D}" destId="{F70AC80F-E559-47B7-A587-8F7FFB14E2AE}" srcOrd="0" destOrd="0" presId="urn:microsoft.com/office/officeart/2005/8/layout/vList5"/>
    <dgm:cxn modelId="{9541F740-FF27-4912-BDD1-EFA7C38E89EE}" srcId="{508ED366-20E5-4DFB-B2FB-A9D273B6BE9B}" destId="{34DBCF3D-ADBF-42BD-9E12-7D61FDBF642D}" srcOrd="0" destOrd="0" parTransId="{435EAE9D-9596-4E59-B0C5-F9D8E06E45CB}" sibTransId="{E78A0B20-064E-4091-9D08-569251DE9879}"/>
    <dgm:cxn modelId="{31FC13FC-35F3-48AA-BFB1-94EEA3E885A3}" type="presOf" srcId="{508ED366-20E5-4DFB-B2FB-A9D273B6BE9B}" destId="{1ECBE4AA-8604-4192-B331-1BD781004777}" srcOrd="0" destOrd="0" presId="urn:microsoft.com/office/officeart/2005/8/layout/vList5"/>
    <dgm:cxn modelId="{E1FE8F43-E9ED-4D48-A9DB-441D5D172F0D}" type="presOf" srcId="{707756DE-C135-4E24-B96E-CA27709B2D02}" destId="{8BBB7EAE-6D01-4B40-9F06-9AE2FED64291}" srcOrd="0" destOrd="0" presId="urn:microsoft.com/office/officeart/2005/8/layout/vList5"/>
    <dgm:cxn modelId="{085BB697-654E-4AB5-9990-916AACA6339A}" srcId="{B45ECFAF-2FE8-4BE4-8C23-B363D84A93F9}" destId="{508ED366-20E5-4DFB-B2FB-A9D273B6BE9B}" srcOrd="0" destOrd="0" parTransId="{99DAD0A1-2D59-4565-88F3-659E7DD0BB2A}" sibTransId="{AF020291-E47C-4E41-9308-191B0BF59B4B}"/>
    <dgm:cxn modelId="{D848EF3C-0426-4F19-B8CB-4C8971A4DAC8}" type="presOf" srcId="{647CFE81-D99E-4D8B-B3E0-E0220E123D43}" destId="{38EFECCE-2792-4C8B-A253-73FA15282EBF}" srcOrd="0" destOrd="0" presId="urn:microsoft.com/office/officeart/2005/8/layout/vList5"/>
    <dgm:cxn modelId="{A8DA4CF3-AC6F-416E-AD83-6B1857A0B890}" type="presParOf" srcId="{BB2FA3F1-3AA8-4EB5-8B7B-BB09E303BD6D}" destId="{25631CCA-520D-4795-AC6B-3E9A97FD823E}" srcOrd="0" destOrd="0" presId="urn:microsoft.com/office/officeart/2005/8/layout/vList5"/>
    <dgm:cxn modelId="{69B32CAA-D314-4731-B1DB-2EE77FF5543A}" type="presParOf" srcId="{25631CCA-520D-4795-AC6B-3E9A97FD823E}" destId="{1ECBE4AA-8604-4192-B331-1BD781004777}" srcOrd="0" destOrd="0" presId="urn:microsoft.com/office/officeart/2005/8/layout/vList5"/>
    <dgm:cxn modelId="{8F12091D-6AFD-40C2-973C-7835F1ADF65B}" type="presParOf" srcId="{25631CCA-520D-4795-AC6B-3E9A97FD823E}" destId="{F70AC80F-E559-47B7-A587-8F7FFB14E2AE}" srcOrd="1" destOrd="0" presId="urn:microsoft.com/office/officeart/2005/8/layout/vList5"/>
    <dgm:cxn modelId="{9C4D0A9F-F36A-4115-BD17-17D56E5E2690}" type="presParOf" srcId="{BB2FA3F1-3AA8-4EB5-8B7B-BB09E303BD6D}" destId="{32D1383A-FE07-4B90-94AB-108F995A7431}" srcOrd="1" destOrd="0" presId="urn:microsoft.com/office/officeart/2005/8/layout/vList5"/>
    <dgm:cxn modelId="{B05ADFD0-EDA6-4C2C-8607-D87CE791FAC5}" type="presParOf" srcId="{BB2FA3F1-3AA8-4EB5-8B7B-BB09E303BD6D}" destId="{DF3BA9FB-A224-4B2F-967A-02C2AB14F582}" srcOrd="2" destOrd="0" presId="urn:microsoft.com/office/officeart/2005/8/layout/vList5"/>
    <dgm:cxn modelId="{4E2614A3-C524-4248-B136-C4E862484EAB}" type="presParOf" srcId="{DF3BA9FB-A224-4B2F-967A-02C2AB14F582}" destId="{8BBB7EAE-6D01-4B40-9F06-9AE2FED64291}" srcOrd="0" destOrd="0" presId="urn:microsoft.com/office/officeart/2005/8/layout/vList5"/>
    <dgm:cxn modelId="{AE1C7391-2D65-4E2C-8BF8-20C1F0F34BE2}" type="presParOf" srcId="{DF3BA9FB-A224-4B2F-967A-02C2AB14F582}" destId="{38EFECCE-2792-4C8B-A253-73FA15282E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8D5413-52B9-40C0-8D18-59F3FD59334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020942-A978-4686-90CA-F90DEAD227BA}">
      <dgm:prSet phldrT="[Text]" custT="1"/>
      <dgm:spPr/>
      <dgm:t>
        <a:bodyPr/>
        <a:lstStyle/>
        <a:p>
          <a:r>
            <a:rPr lang="sr-Cyrl-RS" sz="1050" b="1" dirty="0" smtClean="0">
              <a:solidFill>
                <a:schemeClr val="bg1"/>
              </a:solidFill>
            </a:rPr>
            <a:t>Умјетност, забава и рекреација (11,1%)</a:t>
          </a:r>
          <a:endParaRPr lang="en-US" sz="1050" b="1" dirty="0">
            <a:solidFill>
              <a:schemeClr val="bg1"/>
            </a:solidFill>
          </a:endParaRPr>
        </a:p>
      </dgm:t>
    </dgm:pt>
    <dgm:pt modelId="{19E291BB-CA9C-4749-8C4E-D48AB7A908F2}" type="parTrans" cxnId="{CEA26721-E114-401B-B758-47981C97F324}">
      <dgm:prSet/>
      <dgm:spPr/>
      <dgm:t>
        <a:bodyPr/>
        <a:lstStyle/>
        <a:p>
          <a:endParaRPr lang="en-US"/>
        </a:p>
      </dgm:t>
    </dgm:pt>
    <dgm:pt modelId="{3A7C5512-62F8-4676-B17C-8012BE8296BE}" type="sibTrans" cxnId="{CEA26721-E114-401B-B758-47981C97F324}">
      <dgm:prSet/>
      <dgm:spPr/>
      <dgm:t>
        <a:bodyPr/>
        <a:lstStyle/>
        <a:p>
          <a:endParaRPr lang="en-US"/>
        </a:p>
      </dgm:t>
    </dgm:pt>
    <dgm:pt modelId="{5E518B66-8BB6-4C39-BD01-5EAF02632BCC}">
      <dgm:prSet phldrT="[Text]" custT="1"/>
      <dgm:spPr/>
      <dgm:t>
        <a:bodyPr/>
        <a:lstStyle/>
        <a:p>
          <a:r>
            <a:rPr lang="sr-Cyrl-RS" sz="1050" b="1" dirty="0" smtClean="0">
              <a:solidFill>
                <a:schemeClr val="bg1"/>
              </a:solidFill>
            </a:rPr>
            <a:t>Хотелијерство и угоститељство (7,6%)</a:t>
          </a:r>
          <a:endParaRPr lang="en-US" sz="1050" b="1" dirty="0">
            <a:solidFill>
              <a:schemeClr val="bg1"/>
            </a:solidFill>
          </a:endParaRPr>
        </a:p>
      </dgm:t>
    </dgm:pt>
    <dgm:pt modelId="{D997F198-DF84-4E95-AEE4-FB4909C7CD90}" type="parTrans" cxnId="{11DAFFDF-CBEB-4209-8881-878D49202A44}">
      <dgm:prSet/>
      <dgm:spPr/>
      <dgm:t>
        <a:bodyPr/>
        <a:lstStyle/>
        <a:p>
          <a:endParaRPr lang="en-US"/>
        </a:p>
      </dgm:t>
    </dgm:pt>
    <dgm:pt modelId="{43975BDB-36EE-409F-A40B-151E8EAA01A6}" type="sibTrans" cxnId="{11DAFFDF-CBEB-4209-8881-878D49202A44}">
      <dgm:prSet/>
      <dgm:spPr/>
      <dgm:t>
        <a:bodyPr/>
        <a:lstStyle/>
        <a:p>
          <a:endParaRPr lang="en-US"/>
        </a:p>
      </dgm:t>
    </dgm:pt>
    <dgm:pt modelId="{101BDA81-B87B-4D9E-9D48-234993A7E451}">
      <dgm:prSet/>
      <dgm:spPr/>
      <dgm:t>
        <a:bodyPr/>
        <a:lstStyle/>
        <a:p>
          <a:endParaRPr lang="en-US"/>
        </a:p>
      </dgm:t>
    </dgm:pt>
    <dgm:pt modelId="{55A81F1A-9C67-4849-82BC-BDE658FD8829}" type="parTrans" cxnId="{44D9CFA6-6BCF-47BC-9C37-7CCD0DEBB0D7}">
      <dgm:prSet/>
      <dgm:spPr/>
      <dgm:t>
        <a:bodyPr/>
        <a:lstStyle/>
        <a:p>
          <a:endParaRPr lang="en-US"/>
        </a:p>
      </dgm:t>
    </dgm:pt>
    <dgm:pt modelId="{F0E1B05A-F93C-49B0-9565-87CA25DD82EB}" type="sibTrans" cxnId="{44D9CFA6-6BCF-47BC-9C37-7CCD0DEBB0D7}">
      <dgm:prSet/>
      <dgm:spPr/>
      <dgm:t>
        <a:bodyPr/>
        <a:lstStyle/>
        <a:p>
          <a:endParaRPr lang="en-US"/>
        </a:p>
      </dgm:t>
    </dgm:pt>
    <dgm:pt modelId="{CDADF930-3815-412F-A1B4-2CA6EE55AF99}">
      <dgm:prSet/>
      <dgm:spPr/>
      <dgm:t>
        <a:bodyPr/>
        <a:lstStyle/>
        <a:p>
          <a:endParaRPr lang="en-US"/>
        </a:p>
      </dgm:t>
    </dgm:pt>
    <dgm:pt modelId="{7B6B6134-5040-4247-BC7F-0B1D17E38E0F}" type="parTrans" cxnId="{7AA220D9-607F-46C6-8D9A-101D6092162C}">
      <dgm:prSet/>
      <dgm:spPr/>
      <dgm:t>
        <a:bodyPr/>
        <a:lstStyle/>
        <a:p>
          <a:endParaRPr lang="en-US"/>
        </a:p>
      </dgm:t>
    </dgm:pt>
    <dgm:pt modelId="{A2E49F57-D403-48E8-B58F-7B4AD1687DC9}" type="sibTrans" cxnId="{7AA220D9-607F-46C6-8D9A-101D6092162C}">
      <dgm:prSet/>
      <dgm:spPr/>
      <dgm:t>
        <a:bodyPr/>
        <a:lstStyle/>
        <a:p>
          <a:endParaRPr lang="en-US"/>
        </a:p>
      </dgm:t>
    </dgm:pt>
    <dgm:pt modelId="{FF4BD5AA-4F2B-4FC7-A8D1-59108F7C6647}" type="pres">
      <dgm:prSet presAssocID="{F28D5413-52B9-40C0-8D18-59F3FD59334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DBCA0E-A4BE-4EAA-B97A-3482583F2331}" type="pres">
      <dgm:prSet presAssocID="{F28D5413-52B9-40C0-8D18-59F3FD593341}" presName="ribbon" presStyleLbl="node1" presStyleIdx="0" presStyleCnt="1" custScaleX="160144" custLinFactNeighborX="12175"/>
      <dgm:spPr/>
    </dgm:pt>
    <dgm:pt modelId="{966BB070-1A62-4032-8505-3D260538F7B8}" type="pres">
      <dgm:prSet presAssocID="{F28D5413-52B9-40C0-8D18-59F3FD593341}" presName="leftArrowText" presStyleLbl="node1" presStyleIdx="0" presStyleCnt="1" custScaleX="172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D2B4D-6134-4504-9F66-D9508FD36899}" type="pres">
      <dgm:prSet presAssocID="{F28D5413-52B9-40C0-8D18-59F3FD593341}" presName="rightArrowText" presStyleLbl="node1" presStyleIdx="0" presStyleCnt="1" custScaleX="174169" custLinFactNeighborX="58396" custLinFactNeighborY="-1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A220D9-607F-46C6-8D9A-101D6092162C}" srcId="{F28D5413-52B9-40C0-8D18-59F3FD593341}" destId="{CDADF930-3815-412F-A1B4-2CA6EE55AF99}" srcOrd="3" destOrd="0" parTransId="{7B6B6134-5040-4247-BC7F-0B1D17E38E0F}" sibTransId="{A2E49F57-D403-48E8-B58F-7B4AD1687DC9}"/>
    <dgm:cxn modelId="{BBEB3F48-DD00-4D31-8EB5-803BEC4BCF7C}" type="presOf" srcId="{5E518B66-8BB6-4C39-BD01-5EAF02632BCC}" destId="{35ED2B4D-6134-4504-9F66-D9508FD36899}" srcOrd="0" destOrd="0" presId="urn:microsoft.com/office/officeart/2005/8/layout/arrow6"/>
    <dgm:cxn modelId="{4C4CBAB8-E395-4E6D-BC54-DC34C30CF1CA}" type="presOf" srcId="{F28D5413-52B9-40C0-8D18-59F3FD593341}" destId="{FF4BD5AA-4F2B-4FC7-A8D1-59108F7C6647}" srcOrd="0" destOrd="0" presId="urn:microsoft.com/office/officeart/2005/8/layout/arrow6"/>
    <dgm:cxn modelId="{CEA26721-E114-401B-B758-47981C97F324}" srcId="{F28D5413-52B9-40C0-8D18-59F3FD593341}" destId="{D2020942-A978-4686-90CA-F90DEAD227BA}" srcOrd="0" destOrd="0" parTransId="{19E291BB-CA9C-4749-8C4E-D48AB7A908F2}" sibTransId="{3A7C5512-62F8-4676-B17C-8012BE8296BE}"/>
    <dgm:cxn modelId="{11DAFFDF-CBEB-4209-8881-878D49202A44}" srcId="{F28D5413-52B9-40C0-8D18-59F3FD593341}" destId="{5E518B66-8BB6-4C39-BD01-5EAF02632BCC}" srcOrd="1" destOrd="0" parTransId="{D997F198-DF84-4E95-AEE4-FB4909C7CD90}" sibTransId="{43975BDB-36EE-409F-A40B-151E8EAA01A6}"/>
    <dgm:cxn modelId="{6E5C657C-5CC8-4D95-B15B-631003AEDEB3}" type="presOf" srcId="{D2020942-A978-4686-90CA-F90DEAD227BA}" destId="{966BB070-1A62-4032-8505-3D260538F7B8}" srcOrd="0" destOrd="0" presId="urn:microsoft.com/office/officeart/2005/8/layout/arrow6"/>
    <dgm:cxn modelId="{44D9CFA6-6BCF-47BC-9C37-7CCD0DEBB0D7}" srcId="{F28D5413-52B9-40C0-8D18-59F3FD593341}" destId="{101BDA81-B87B-4D9E-9D48-234993A7E451}" srcOrd="2" destOrd="0" parTransId="{55A81F1A-9C67-4849-82BC-BDE658FD8829}" sibTransId="{F0E1B05A-F93C-49B0-9565-87CA25DD82EB}"/>
    <dgm:cxn modelId="{653E9815-F8CD-4B5A-8DAC-98BDB45F3039}" type="presParOf" srcId="{FF4BD5AA-4F2B-4FC7-A8D1-59108F7C6647}" destId="{E5DBCA0E-A4BE-4EAA-B97A-3482583F2331}" srcOrd="0" destOrd="0" presId="urn:microsoft.com/office/officeart/2005/8/layout/arrow6"/>
    <dgm:cxn modelId="{7867BA7B-80E8-4F53-8669-567780D91F8F}" type="presParOf" srcId="{FF4BD5AA-4F2B-4FC7-A8D1-59108F7C6647}" destId="{966BB070-1A62-4032-8505-3D260538F7B8}" srcOrd="1" destOrd="0" presId="urn:microsoft.com/office/officeart/2005/8/layout/arrow6"/>
    <dgm:cxn modelId="{B610AAAC-D3E6-4A24-AFF4-1A0593C5189D}" type="presParOf" srcId="{FF4BD5AA-4F2B-4FC7-A8D1-59108F7C6647}" destId="{35ED2B4D-6134-4504-9F66-D9508FD368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A69F1-ED86-40B6-A64F-559C90D3876A}">
      <dsp:nvSpPr>
        <dsp:cNvPr id="0" name=""/>
        <dsp:cNvSpPr/>
      </dsp:nvSpPr>
      <dsp:spPr>
        <a:xfrm>
          <a:off x="-3397244" y="-522418"/>
          <a:ext cx="4050757" cy="4050757"/>
        </a:xfrm>
        <a:prstGeom prst="blockArc">
          <a:avLst>
            <a:gd name="adj1" fmla="val 18900000"/>
            <a:gd name="adj2" fmla="val 2700000"/>
            <a:gd name="adj3" fmla="val 5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D65A-A0EA-4BC2-B67E-5D221246F1B9}">
      <dsp:nvSpPr>
        <dsp:cNvPr id="0" name=""/>
        <dsp:cNvSpPr/>
      </dsp:nvSpPr>
      <dsp:spPr>
        <a:xfrm>
          <a:off x="212519" y="136649"/>
          <a:ext cx="4951605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Даљи</a:t>
          </a: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100" b="1" i="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привредни</a:t>
          </a: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100" b="1" i="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раст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2519" y="136649"/>
        <a:ext cx="4951605" cy="273178"/>
      </dsp:txXfrm>
    </dsp:sp>
    <dsp:sp modelId="{FA27F0D9-4845-494F-8B7C-8BCDFB2B15D0}">
      <dsp:nvSpPr>
        <dsp:cNvPr id="0" name=""/>
        <dsp:cNvSpPr/>
      </dsp:nvSpPr>
      <dsp:spPr>
        <a:xfrm>
          <a:off x="41782" y="102501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BA6826-72B4-48AC-BA13-64DC6F4F662A}">
      <dsp:nvSpPr>
        <dsp:cNvPr id="0" name=""/>
        <dsp:cNvSpPr/>
      </dsp:nvSpPr>
      <dsp:spPr>
        <a:xfrm>
          <a:off x="459906" y="546656"/>
          <a:ext cx="4704218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Успоравање раста цијена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9906" y="546656"/>
        <a:ext cx="4704218" cy="273178"/>
      </dsp:txXfrm>
    </dsp:sp>
    <dsp:sp modelId="{E1A39951-15B2-41CE-ABD2-6B7145D14FBA}">
      <dsp:nvSpPr>
        <dsp:cNvPr id="0" name=""/>
        <dsp:cNvSpPr/>
      </dsp:nvSpPr>
      <dsp:spPr>
        <a:xfrm>
          <a:off x="289170" y="512509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BD6741-728F-45D5-8515-7FC96A2A62C6}">
      <dsp:nvSpPr>
        <dsp:cNvPr id="0" name=""/>
        <dsp:cNvSpPr/>
      </dsp:nvSpPr>
      <dsp:spPr>
        <a:xfrm>
          <a:off x="595473" y="956363"/>
          <a:ext cx="4568651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Раст животног стандарда (раст плата, пензија и минимална ц</a:t>
          </a:r>
          <a:r>
            <a:rPr lang="sr-Cyrl-R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иј</a:t>
          </a:r>
          <a:r>
            <a:rPr lang="ru-RU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ена рада)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5473" y="956363"/>
        <a:ext cx="4568651" cy="273178"/>
      </dsp:txXfrm>
    </dsp:sp>
    <dsp:sp modelId="{D4BE248F-F94F-482A-BE9D-1389384B75AE}">
      <dsp:nvSpPr>
        <dsp:cNvPr id="0" name=""/>
        <dsp:cNvSpPr/>
      </dsp:nvSpPr>
      <dsp:spPr>
        <a:xfrm>
          <a:off x="424737" y="922216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4B999F-F1D4-469C-BBA6-322E57FAAA76}">
      <dsp:nvSpPr>
        <dsp:cNvPr id="0" name=""/>
        <dsp:cNvSpPr/>
      </dsp:nvSpPr>
      <dsp:spPr>
        <a:xfrm>
          <a:off x="638758" y="1366371"/>
          <a:ext cx="4525365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i="0" kern="1200" smtClean="0">
              <a:latin typeface="Cambria" panose="02040503050406030204" pitchFamily="18" charset="0"/>
              <a:ea typeface="Cambria" panose="02040503050406030204" pitchFamily="18" charset="0"/>
            </a:rPr>
            <a:t>Историјски најнижа незапосленост</a:t>
          </a:r>
          <a:endParaRPr lang="en-US" sz="11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8758" y="1366371"/>
        <a:ext cx="4525365" cy="273178"/>
      </dsp:txXfrm>
    </dsp:sp>
    <dsp:sp modelId="{222FDEBC-CAA3-4479-BEEE-1203D7165AC0}">
      <dsp:nvSpPr>
        <dsp:cNvPr id="0" name=""/>
        <dsp:cNvSpPr/>
      </dsp:nvSpPr>
      <dsp:spPr>
        <a:xfrm>
          <a:off x="468022" y="1332224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8BCB347-9E1A-4DF2-B6A4-B1F3923CCD97}">
      <dsp:nvSpPr>
        <dsp:cNvPr id="0" name=""/>
        <dsp:cNvSpPr/>
      </dsp:nvSpPr>
      <dsp:spPr>
        <a:xfrm>
          <a:off x="595473" y="1776379"/>
          <a:ext cx="4568651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Успоравање индустријске производње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5473" y="1776379"/>
        <a:ext cx="4568651" cy="273178"/>
      </dsp:txXfrm>
    </dsp:sp>
    <dsp:sp modelId="{A7300607-C6C8-4933-A4EF-1AFB43B2B427}">
      <dsp:nvSpPr>
        <dsp:cNvPr id="0" name=""/>
        <dsp:cNvSpPr/>
      </dsp:nvSpPr>
      <dsp:spPr>
        <a:xfrm>
          <a:off x="424737" y="1742231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E48265-B450-4B5F-9C0A-BDA0E3454ECA}">
      <dsp:nvSpPr>
        <dsp:cNvPr id="0" name=""/>
        <dsp:cNvSpPr/>
      </dsp:nvSpPr>
      <dsp:spPr>
        <a:xfrm>
          <a:off x="459906" y="2186086"/>
          <a:ext cx="4704218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Спољнотрговинска размјена у паду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9906" y="2186086"/>
        <a:ext cx="4704218" cy="273178"/>
      </dsp:txXfrm>
    </dsp:sp>
    <dsp:sp modelId="{854DC303-8500-47D2-BA7D-24BF1EDD61BC}">
      <dsp:nvSpPr>
        <dsp:cNvPr id="0" name=""/>
        <dsp:cNvSpPr/>
      </dsp:nvSpPr>
      <dsp:spPr>
        <a:xfrm>
          <a:off x="289170" y="2151938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5F7D31-6815-4337-9A5E-3352A2BBC38C}">
      <dsp:nvSpPr>
        <dsp:cNvPr id="0" name=""/>
        <dsp:cNvSpPr/>
      </dsp:nvSpPr>
      <dsp:spPr>
        <a:xfrm>
          <a:off x="212519" y="2596093"/>
          <a:ext cx="4951605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Демографска слика не баш оптимистична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2519" y="2596093"/>
        <a:ext cx="4951605" cy="273178"/>
      </dsp:txXfrm>
    </dsp:sp>
    <dsp:sp modelId="{00A7AC32-2D47-4282-8F5A-C7C05EBF8393}">
      <dsp:nvSpPr>
        <dsp:cNvPr id="0" name=""/>
        <dsp:cNvSpPr/>
      </dsp:nvSpPr>
      <dsp:spPr>
        <a:xfrm>
          <a:off x="41782" y="2561946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15832-865A-4204-977D-334AC52C3417}">
      <dsp:nvSpPr>
        <dsp:cNvPr id="0" name=""/>
        <dsp:cNvSpPr/>
      </dsp:nvSpPr>
      <dsp:spPr>
        <a:xfrm>
          <a:off x="1797003" y="389"/>
          <a:ext cx="2339787" cy="15197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Номинални раст 7,1%</a:t>
          </a: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Реални раст 3,7%</a:t>
          </a: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97003" y="190360"/>
        <a:ext cx="1769875" cy="1139824"/>
      </dsp:txXfrm>
    </dsp:sp>
    <dsp:sp modelId="{7FC85AA3-906B-410D-8949-46CE26C1A70E}">
      <dsp:nvSpPr>
        <dsp:cNvPr id="0" name=""/>
        <dsp:cNvSpPr/>
      </dsp:nvSpPr>
      <dsp:spPr>
        <a:xfrm>
          <a:off x="1278" y="389"/>
          <a:ext cx="1795724" cy="1519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XII 2023. 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год.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1 304 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КМ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467" y="74578"/>
        <a:ext cx="1647346" cy="1371388"/>
      </dsp:txXfrm>
    </dsp:sp>
    <dsp:sp modelId="{5A61D87A-1098-4A34-A765-DB9A621ECF7D}">
      <dsp:nvSpPr>
        <dsp:cNvPr id="0" name=""/>
        <dsp:cNvSpPr/>
      </dsp:nvSpPr>
      <dsp:spPr>
        <a:xfrm>
          <a:off x="1787769" y="1672132"/>
          <a:ext cx="2349485" cy="15197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Номинални 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раст 11,4%</a:t>
          </a: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Реални раст 4,1%</a:t>
          </a: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87769" y="1862103"/>
        <a:ext cx="1779573" cy="1139824"/>
      </dsp:txXfrm>
    </dsp:sp>
    <dsp:sp modelId="{7B7C5267-2801-4648-A3CF-C5FA41F5D4E2}">
      <dsp:nvSpPr>
        <dsp:cNvPr id="0" name=""/>
        <dsp:cNvSpPr/>
      </dsp:nvSpPr>
      <dsp:spPr>
        <a:xfrm>
          <a:off x="813" y="1672132"/>
          <a:ext cx="1786956" cy="1519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Ø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2023. год.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1 274 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КМ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002" y="1746321"/>
        <a:ext cx="1638578" cy="137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AC80F-E559-47B7-A587-8F7FFB14E2AE}">
      <dsp:nvSpPr>
        <dsp:cNvPr id="0" name=""/>
        <dsp:cNvSpPr/>
      </dsp:nvSpPr>
      <dsp:spPr>
        <a:xfrm rot="5400000">
          <a:off x="2665276" y="-1157669"/>
          <a:ext cx="24662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Финансијске дјелатности 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43334"/>
        <a:ext cx="2612515" cy="222546"/>
      </dsp:txXfrm>
    </dsp:sp>
    <dsp:sp modelId="{1ECBE4AA-8604-4192-B331-1BD781004777}">
      <dsp:nvSpPr>
        <dsp:cNvPr id="0" name=""/>
        <dsp:cNvSpPr/>
      </dsp:nvSpPr>
      <dsp:spPr>
        <a:xfrm>
          <a:off x="0" y="467"/>
          <a:ext cx="1476311" cy="308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667 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049" y="15516"/>
        <a:ext cx="1446213" cy="278182"/>
      </dsp:txXfrm>
    </dsp:sp>
    <dsp:sp modelId="{38EFECCE-2792-4C8B-A253-73FA15282EBF}">
      <dsp:nvSpPr>
        <dsp:cNvPr id="0" name=""/>
        <dsp:cNvSpPr/>
      </dsp:nvSpPr>
      <dsp:spPr>
        <a:xfrm rot="5400000">
          <a:off x="2665276" y="-833975"/>
          <a:ext cx="24662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Информације и комуникације 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367028"/>
        <a:ext cx="2612515" cy="222546"/>
      </dsp:txXfrm>
    </dsp:sp>
    <dsp:sp modelId="{8BBB7EAE-6D01-4B40-9F06-9AE2FED64291}">
      <dsp:nvSpPr>
        <dsp:cNvPr id="0" name=""/>
        <dsp:cNvSpPr/>
      </dsp:nvSpPr>
      <dsp:spPr>
        <a:xfrm>
          <a:off x="0" y="324161"/>
          <a:ext cx="1476311" cy="308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663 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049" y="339210"/>
        <a:ext cx="1446213" cy="278182"/>
      </dsp:txXfrm>
    </dsp:sp>
    <dsp:sp modelId="{67CB4D93-A49E-4A75-8358-77A844664152}">
      <dsp:nvSpPr>
        <dsp:cNvPr id="0" name=""/>
        <dsp:cNvSpPr/>
      </dsp:nvSpPr>
      <dsp:spPr>
        <a:xfrm rot="5400000">
          <a:off x="2665276" y="-510281"/>
          <a:ext cx="24662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Вађење руда и камена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690722"/>
        <a:ext cx="2612515" cy="222546"/>
      </dsp:txXfrm>
    </dsp:sp>
    <dsp:sp modelId="{90131D19-DB65-46C4-86BB-3207AD551856}">
      <dsp:nvSpPr>
        <dsp:cNvPr id="0" name=""/>
        <dsp:cNvSpPr/>
      </dsp:nvSpPr>
      <dsp:spPr>
        <a:xfrm>
          <a:off x="0" y="647855"/>
          <a:ext cx="1476311" cy="308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631 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049" y="662904"/>
        <a:ext cx="1446213" cy="278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AC80F-E559-47B7-A587-8F7FFB14E2AE}">
      <dsp:nvSpPr>
        <dsp:cNvPr id="0" name=""/>
        <dsp:cNvSpPr/>
      </dsp:nvSpPr>
      <dsp:spPr>
        <a:xfrm rot="5400000">
          <a:off x="2605751" y="-1083719"/>
          <a:ext cx="36567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Грађевинарство 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63571"/>
        <a:ext cx="2606703" cy="329972"/>
      </dsp:txXfrm>
    </dsp:sp>
    <dsp:sp modelId="{1ECBE4AA-8604-4192-B331-1BD781004777}">
      <dsp:nvSpPr>
        <dsp:cNvPr id="0" name=""/>
        <dsp:cNvSpPr/>
      </dsp:nvSpPr>
      <dsp:spPr>
        <a:xfrm>
          <a:off x="0" y="11"/>
          <a:ext cx="1476311" cy="457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952</a:t>
          </a:r>
          <a:r>
            <a:rPr lang="sr-Latn-BA" sz="2000" kern="1200" dirty="0" smtClean="0"/>
            <a:t> KM</a:t>
          </a:r>
          <a:endParaRPr lang="en-US" sz="2000" kern="1200" dirty="0"/>
        </a:p>
      </dsp:txBody>
      <dsp:txXfrm>
        <a:off x="22313" y="22324"/>
        <a:ext cx="1431685" cy="412467"/>
      </dsp:txXfrm>
    </dsp:sp>
    <dsp:sp modelId="{38EFECCE-2792-4C8B-A253-73FA15282EBF}">
      <dsp:nvSpPr>
        <dsp:cNvPr id="0" name=""/>
        <dsp:cNvSpPr/>
      </dsp:nvSpPr>
      <dsp:spPr>
        <a:xfrm rot="5400000">
          <a:off x="2605751" y="-603771"/>
          <a:ext cx="36567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Саобраћај и складиштење 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543519"/>
        <a:ext cx="2606703" cy="329972"/>
      </dsp:txXfrm>
    </dsp:sp>
    <dsp:sp modelId="{8BBB7EAE-6D01-4B40-9F06-9AE2FED64291}">
      <dsp:nvSpPr>
        <dsp:cNvPr id="0" name=""/>
        <dsp:cNvSpPr/>
      </dsp:nvSpPr>
      <dsp:spPr>
        <a:xfrm>
          <a:off x="0" y="479959"/>
          <a:ext cx="1476311" cy="457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987</a:t>
          </a:r>
          <a:r>
            <a:rPr lang="sr-Latn-BA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KM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313" y="502272"/>
        <a:ext cx="1431685" cy="412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BCA0E-A4BE-4EAA-B97A-3482583F2331}">
      <dsp:nvSpPr>
        <dsp:cNvPr id="0" name=""/>
        <dsp:cNvSpPr/>
      </dsp:nvSpPr>
      <dsp:spPr>
        <a:xfrm>
          <a:off x="1099849" y="0"/>
          <a:ext cx="4113807" cy="102752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BB070-1A62-4032-8505-3D260538F7B8}">
      <dsp:nvSpPr>
        <dsp:cNvPr id="0" name=""/>
        <dsp:cNvSpPr/>
      </dsp:nvSpPr>
      <dsp:spPr>
        <a:xfrm>
          <a:off x="1559410" y="179817"/>
          <a:ext cx="1464588" cy="5034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bg1"/>
              </a:solidFill>
            </a:rPr>
            <a:t>Умјетност, забава и рекреација (11,1%)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1559410" y="179817"/>
        <a:ext cx="1464588" cy="503488"/>
      </dsp:txXfrm>
    </dsp:sp>
    <dsp:sp modelId="{35ED2B4D-6134-4504-9F66-D9508FD36899}">
      <dsp:nvSpPr>
        <dsp:cNvPr id="0" name=""/>
        <dsp:cNvSpPr/>
      </dsp:nvSpPr>
      <dsp:spPr>
        <a:xfrm>
          <a:off x="3057506" y="343476"/>
          <a:ext cx="1744892" cy="5034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b="1" kern="1200" dirty="0" smtClean="0">
              <a:solidFill>
                <a:schemeClr val="bg1"/>
              </a:solidFill>
            </a:rPr>
            <a:t>Хотелијерство и угоститељство (7,6%)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3057506" y="343476"/>
        <a:ext cx="1744892" cy="50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0c547269f_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10c547269f_3_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Сада ћемо погледати шта статистички подаци кажу о економској стабилности Републике Српске. </a:t>
            </a:r>
            <a:endParaRPr lang="en-US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Свједоци смо низа изазова са којима се сусреће како економија Републике Српске, тако и остале економије из окружења, па и цијелог свијета. </a:t>
            </a:r>
            <a:endParaRPr lang="en-US" sz="11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9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Упркос бројним изазовима, економија Републике Српске успјела је остати стабилна и задржати привредни раст. Успорио је раст цијена, животни стандард и даље расте, забиљежена је историјски најнижа незапосленост. Индустријска производња је успорила, уз знакове благог опоравка, увоз и извоз су у благом паду, а демографски трендови нису баш оптимистични.</a:t>
            </a:r>
            <a:endParaRPr lang="en-US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Индустријска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производња је у децембру 2023. године забиљежила раст од 1,4% у односу на новембар 2023. године, док је у односу на децембар 2022. године остварила пад од 6,2%. </a:t>
            </a:r>
            <a:endParaRPr lang="sr-Latn-BA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sr-Cyrl-B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Успоравање економског раста у еврозони, нашем најзначајнијем спољнотрговинском партнеру, посљедично</a:t>
            </a:r>
            <a:r>
              <a:rPr lang="sr-Cyrl-B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је утицало на </a:t>
            </a:r>
            <a:r>
              <a:rPr lang="sr-Cyrl-B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индустријеску производњу Републике Српске у 2023. години па је остварен просјечан пад производње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od</a:t>
            </a:r>
            <a:r>
              <a:rPr lang="sr-Cyrl-B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3,2%.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Са графикона је видљиво да је највећи допринос паду укупне календарски прилагођене индустријске производње у 2023. год. дала прерађивачка индустрија која је остварила мањи обим производње за 6,6% у односу на претходну годину. </a:t>
            </a:r>
          </a:p>
          <a:p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 друге стране, подручје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Произ. и снабд. eл. енергијом, гасом, паром и климатизација осварило је раст од 5,0%.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 2023. години, извезено је робе у вриједности 5,2 милијарде КМ, а увезено је робе у вриједности 7,0 милијарди КМ. </a:t>
            </a:r>
          </a:p>
          <a:p>
            <a:r>
              <a:rPr lang="sr-Cyrl-RS" dirty="0" smtClean="0"/>
              <a:t>Остварен је спољнотрговински</a:t>
            </a:r>
            <a:r>
              <a:rPr lang="sr-Cyrl-RS" baseline="0" dirty="0" smtClean="0"/>
              <a:t> дефицит од 1,85 милијарди КМ. </a:t>
            </a:r>
          </a:p>
          <a:p>
            <a:r>
              <a:rPr lang="sr-Cyrl-RS" baseline="0" dirty="0" smtClean="0"/>
              <a:t>Покривеност увоза извозом је износила 73,6%, која је уједно и једна од највећих у региону. </a:t>
            </a:r>
          </a:p>
          <a:p>
            <a:r>
              <a:rPr lang="sr-Cyrl-RS" baseline="0" dirty="0" smtClean="0"/>
              <a:t>У поређењу са претходном годином, извезено је робе за 4,6% мање вриједности, а увезено је мање вриједности робе за 1,9%. </a:t>
            </a:r>
          </a:p>
          <a:p>
            <a:r>
              <a:rPr lang="sr-Cyrl-RS" baseline="0" dirty="0" smtClean="0"/>
              <a:t>Највише се извозило у Србију, а у исто вријеме се највише и извозило из Србије</a:t>
            </a:r>
          </a:p>
          <a:p>
            <a:r>
              <a:rPr lang="sr-Cyrl-RS" baseline="0" dirty="0" smtClean="0"/>
              <a:t>Највише се извозила електрична енергија која је чинила 10,4% извоза.</a:t>
            </a:r>
          </a:p>
          <a:p>
            <a:r>
              <a:rPr lang="sr-Cyrl-RS" baseline="0" dirty="0" smtClean="0"/>
              <a:t>Уједно, 82,2% извоза чинила је прерађивачка индустрија. </a:t>
            </a:r>
          </a:p>
          <a:p>
            <a:r>
              <a:rPr lang="sr-Cyrl-RS" baseline="0" dirty="0" smtClean="0"/>
              <a:t>23% укупног обима спољнотрговинске размјене остварио је Град Баља Лука (10,1% укупног извоза и 32% увоза остварио је Град Бања Лука).</a:t>
            </a:r>
          </a:p>
          <a:p>
            <a:r>
              <a:rPr lang="sr-Cyrl-RS" baseline="0" dirty="0" smtClean="0"/>
              <a:t>Уколико посматрамо децембар 2023. године,  извезена је мања вриједност робе за 13,5% у односу на новембар 2023. године, док је у односу на исти мјесец претходне године извезено мање робе за 11,6%.</a:t>
            </a:r>
          </a:p>
          <a:p>
            <a:pPr marL="158750" indent="0">
              <a:buNone/>
            </a:pPr>
            <a:r>
              <a:rPr lang="sr-Cyrl-RS" baseline="0" dirty="0" smtClean="0"/>
              <a:t>У децембру је увезена већа вриједност робе за 2%, док је у односу на исти мјесец претходне године увезена мања вриједност робе за 1%.</a:t>
            </a:r>
          </a:p>
          <a:p>
            <a:pPr marL="158750" indent="0">
              <a:buNone/>
            </a:pPr>
            <a:r>
              <a:rPr lang="sr-Cyrl-RS" baseline="0" dirty="0" smtClean="0"/>
              <a:t>У децембру је остварен мањи обим спољнотрговинске размјене за 5,4% у односу на децембар 2022. године, док је покривеност увоза извозом износила 62,9%.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f7ceab4b5_1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0f7ceab4b5_10_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Кда је ријеч о цијенама, просјечне потрошачке цијене</a:t>
            </a:r>
            <a:r>
              <a:rPr lang="sr-Cyrl-RS" sz="11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 у децембру 2023. године забиљежиле пад 0,3% у односу на новембар 2023. године. Такође, 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Након 1</a:t>
            </a:r>
            <a:r>
              <a:rPr lang="sr-Latn-BA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BA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sr-Cyrl-RS" sz="11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 цијена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</a:t>
            </a:r>
            <a:r>
              <a:rPr lang="sr-Latn-BA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јануару 2023. године и бројних инфлаторних притисака, Република Српска је успјела да успори раст цијена, па у децембру 2023.</a:t>
            </a:r>
            <a:r>
              <a:rPr lang="sr-Cyrl-RS" sz="11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години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биљежи инфлацију од 3,3% у односу на децембар 2022. године, што је за 10,1 п.п.</a:t>
            </a:r>
            <a:r>
              <a:rPr lang="sr-Cyrl-RS" sz="11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ниже у односу на почетак године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11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Уколико посматрамо просјечан раст цијена у 2023. години, можемо рећи да су цијене просјечно порасле за 7,0%.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Cyrl-RS" sz="1100" baseline="0" dirty="0" smtClean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Највећи раст цијена у 2023. г. забиљежен је у одјељку Становање, вода, електр. енергија, плин и др. енергенти (12,2%), највише због раста цијена групе електрична енергија (11,9%) и групе чврста горива (16,6%).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Cyrl-RS" sz="1100" baseline="0" dirty="0" smtClean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Слиједи га одјељак Храна и безалкохолна пића (11,2%). Највећи допринос расту цијена у овом одјељку дао је раст цијена групе месо (14,3%) и групе млијеко, сир и јаја (15,4%).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Cyrl-RS" sz="1100" baseline="0" dirty="0" smtClean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Посматрајући окружење, са графика је видљиво да Република Српска у децембру биљежи једну од најнижих стопа раста цијена.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69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f7ceab4b5_1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0f7ceab4b5_10_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sr-Cyrl-R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Уколико посматрамо </a:t>
            </a:r>
            <a:r>
              <a:rPr lang="sr-Cyrl-R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плате</a:t>
            </a:r>
            <a:r>
              <a:rPr lang="sr-Cyrl-R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оне успијевају да прате инфлацију. У децембру 2023. године, исплаћена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је просјечна нето плата од 1.304 КМ. што је у односу на претходни мјесец номинално веће за 0,6%, а реално веће за 0,9%. У поређењу са децембром 2022. године, исплаћена нето плата је номилно већа за 7,1%, а реално је већа за 3,7%. </a:t>
            </a:r>
            <a:endParaRPr lang="sr-Cyrl-R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sr-Cyrl-R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Просјечно исплаћена плата након опорезивања у 2023. години износила је 1.274 КМ, која је у односу на претходну годину номинално већа за 11,4%, а реално већа за 4,1%.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0">
              <a:buNone/>
            </a:pP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Највеће плате у 2023. години исплаћене су у подручјима Финансијске дјелатности, Информације и комуникације и Вађење руда и камена, док су </a:t>
            </a:r>
          </a:p>
          <a:p>
            <a:pPr marL="0" indent="0">
              <a:buNone/>
            </a:pP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најмање плате исплаћене у подручјима Грађевинарство и Саобраћај и складиштење.</a:t>
            </a:r>
          </a:p>
          <a:p>
            <a:pPr marL="0" indent="0">
              <a:buNone/>
            </a:pP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Највећи реални раст плата у 2023. години забиљежен је у подручјима Умјетност, забава и рекреација </a:t>
            </a:r>
            <a:r>
              <a:rPr kumimoji="0" lang="sr-Cyrl-R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(11,1%) 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и Хотелијерство и угоститељство (7,6%).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224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sr-Cyrl-RS" sz="11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тржишту рада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 примјетан значајан напредак. У 2023. години забиљежен је рекордно висок број запослених и рекордно низак број незапослених лица.</a:t>
            </a:r>
            <a:r>
              <a:rPr lang="sr-Cyrl-RS" dirty="0" smtClean="0"/>
              <a:t> У односу</a:t>
            </a:r>
            <a:r>
              <a:rPr lang="sr-Cyrl-RS" baseline="0" dirty="0" smtClean="0"/>
              <a:t> на 2022. годину, запослено је 3,812 лица више или 1,3%. Уколико посматрамо структуру запослених лица, највише је запослено у подручју Прерађивачка индустрија (20,5% укупног броја запослених лица), док подручја прерађивачке индустрије, трговине и јавне управе и одбране запошљавају близу половину укупног броја запослених лица. </a:t>
            </a:r>
          </a:p>
        </p:txBody>
      </p:sp>
    </p:spTree>
    <p:extLst>
      <p:ext uri="{BB962C8B-B14F-4D97-AF65-F5344CB8AC3E}">
        <p14:creationId xmlns:p14="http://schemas.microsoft.com/office/powerpoint/2010/main" val="67899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b64d96e18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b64d96e180_1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b="1" baseline="0" dirty="0" smtClean="0">
                <a:effectLst/>
              </a:rPr>
              <a:t>Статистички годишњак 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представља својеврсну статистичку енциклопедију Републике Српске</a:t>
            </a:r>
            <a:r>
              <a:rPr lang="ru-RU" sz="1100" b="0" i="0" u="none" strike="noStrike" kern="1200" cap="none" baseline="0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на преко 580 страна кроз 31 област, од општих података, географских и метеоролошких података, избора, становништва, запослености, индустрије, па све до социјалне заштите и правосуђа. 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Свако поглавље садржи методолошка објашњења, а статистички подаци приказани су у табелама у виду статистичких серија. Стварање </a:t>
            </a:r>
            <a:r>
              <a:rPr lang="ru-RU" dirty="0" smtClean="0"/>
              <a:t>једне овакве публикације захтијева изузетан радни напор,</a:t>
            </a:r>
            <a:r>
              <a:rPr lang="ru-RU" baseline="0" dirty="0" smtClean="0"/>
              <a:t> </a:t>
            </a:r>
            <a:r>
              <a:rPr lang="ru-RU" dirty="0" smtClean="0"/>
              <a:t>изражену креативност и велику посвећеност запослених у Заводу. У</a:t>
            </a:r>
            <a:r>
              <a:rPr lang="ru-RU" baseline="0" dirty="0" smtClean="0"/>
              <a:t> Годишљаку има 385 табела са подацима и 103 графикона.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1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Публикација „Ово је Република Српска” 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је популарно издање којим Завод настоји да се на непосредан начин</a:t>
            </a:r>
            <a:r>
              <a:rPr lang="ru-RU" sz="1100" b="0" i="0" u="none" strike="noStrike" kern="1200" cap="none" baseline="0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у пригодном формату додатно приближи корисницима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. У овој публикацији Републику</a:t>
            </a:r>
            <a:r>
              <a:rPr lang="ru-RU" sz="1100" b="0" i="0" u="none" strike="noStrike" kern="1200" cap="none" baseline="0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Српску представљамо кроз 27 поглавља. Поред података о туризму, образовању, здрављу, криминалитету и још 23 друга поглавља, ту је и водич за кориснике и мала школа статистике.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effectLst/>
              </a:rPr>
              <a:t>Публикацијa</a:t>
            </a:r>
            <a:r>
              <a:rPr lang="ru-RU" b="1" baseline="0" dirty="0" smtClean="0">
                <a:effectLst/>
              </a:rPr>
              <a:t> “</a:t>
            </a:r>
            <a:r>
              <a:rPr lang="ru-RU" b="1" dirty="0" smtClean="0">
                <a:effectLst/>
              </a:rPr>
              <a:t>Градови и општине Републике Српске” </a:t>
            </a:r>
            <a:r>
              <a:rPr lang="ru-RU" dirty="0" smtClean="0">
                <a:effectLst/>
              </a:rPr>
              <a:t>намијењена је широком кругу корисника и даје показатеље стања економског и друштвеног живота Републике Српске за ниво градова и општина, и то кроз укупно 18 поглавља на</a:t>
            </a:r>
            <a:r>
              <a:rPr lang="ru-RU" baseline="0" dirty="0" smtClean="0">
                <a:effectLst/>
              </a:rPr>
              <a:t> више од 260 страна</a:t>
            </a:r>
            <a:r>
              <a:rPr lang="ru-RU" dirty="0" smtClean="0">
                <a:effectLst/>
              </a:rPr>
              <a:t>. </a:t>
            </a: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sz="1100" b="1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Публикација „Жене и мушкарци у Републици Српској" 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представља наше јединствено издање у којем приказујемо најважније статистичке податке и показатеље потребне за анализу и праћење једнакости и равноправности полова у друштву. </a:t>
            </a:r>
            <a:endParaRPr lang="ru-RU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402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b64d96e180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b64d96e180_1_10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297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6.pn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13000"/>
          </a:blip>
          <a:srcRect t="50777"/>
          <a:stretch/>
        </p:blipFill>
        <p:spPr>
          <a:xfrm>
            <a:off x="0" y="2621862"/>
            <a:ext cx="9144003" cy="249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13000"/>
          </a:blip>
          <a:srcRect t="50777"/>
          <a:stretch/>
        </p:blipFill>
        <p:spPr>
          <a:xfrm>
            <a:off x="13350" y="0"/>
            <a:ext cx="9144003" cy="249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3350" y="1610925"/>
            <a:ext cx="9117300" cy="2194500"/>
          </a:xfrm>
          <a:prstGeom prst="rect">
            <a:avLst/>
          </a:prstGeom>
          <a:solidFill>
            <a:srgbClr val="052B6F">
              <a:alpha val="74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701700" y="1888925"/>
            <a:ext cx="78660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ЕКОНОМСКИ ПОКАЗАТЕЉИ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У 2023. ГОДИНИ</a:t>
            </a:r>
            <a:r>
              <a:rPr lang="en" sz="32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 </a:t>
            </a:r>
            <a:endParaRPr sz="2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  <a:sym typeface="Montserrat Black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859400" y="3058625"/>
            <a:ext cx="5550600" cy="0"/>
          </a:xfrm>
          <a:prstGeom prst="straightConnector1">
            <a:avLst/>
          </a:prstGeom>
          <a:noFill/>
          <a:ln w="38100" cap="flat" cmpd="sng">
            <a:solidFill>
              <a:srgbClr val="D73A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1380900" y="3058446"/>
            <a:ext cx="6382200" cy="5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1800" dirty="0">
                <a:solidFill>
                  <a:srgbClr val="EFEFE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  <a:sym typeface="Verdana"/>
              </a:rPr>
              <a:t>С</a:t>
            </a:r>
            <a:r>
              <a:rPr lang="sr-Cyrl-RS" sz="1800" dirty="0" smtClean="0">
                <a:solidFill>
                  <a:srgbClr val="EFEFE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  <a:sym typeface="Verdana"/>
              </a:rPr>
              <a:t>табилност</a:t>
            </a:r>
            <a:r>
              <a:rPr lang="en" sz="1800" dirty="0" smtClean="0">
                <a:solidFill>
                  <a:srgbClr val="EFEFE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  <a:sym typeface="Verdana"/>
              </a:rPr>
              <a:t> </a:t>
            </a:r>
            <a:r>
              <a:rPr lang="en" sz="1800" dirty="0">
                <a:solidFill>
                  <a:srgbClr val="EFEFE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  <a:sym typeface="Verdana"/>
              </a:rPr>
              <a:t>у доба </a:t>
            </a:r>
            <a:r>
              <a:rPr lang="en" sz="1800" dirty="0" smtClean="0">
                <a:solidFill>
                  <a:srgbClr val="EFEFE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  <a:sym typeface="Verdana"/>
              </a:rPr>
              <a:t>св</a:t>
            </a:r>
            <a:r>
              <a:rPr lang="sr-Cyrl-RS" sz="1800" dirty="0" smtClean="0">
                <a:solidFill>
                  <a:srgbClr val="EFEFE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  <a:sym typeface="Verdana"/>
              </a:rPr>
              <a:t>ј</a:t>
            </a:r>
            <a:r>
              <a:rPr lang="en" sz="1800" dirty="0" smtClean="0">
                <a:solidFill>
                  <a:srgbClr val="EFEFE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  <a:sym typeface="Verdana"/>
              </a:rPr>
              <a:t>етске </a:t>
            </a:r>
            <a:r>
              <a:rPr lang="en" sz="1800" dirty="0">
                <a:solidFill>
                  <a:srgbClr val="EFEFE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  <a:sym typeface="Verdana"/>
              </a:rPr>
              <a:t>економске кризе</a:t>
            </a:r>
            <a:endParaRPr sz="1600" i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-38050"/>
            <a:ext cx="9176223" cy="5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3404382" y="327783"/>
            <a:ext cx="5428089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100" b="1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Black"/>
                <a:sym typeface="Montserrat Black"/>
              </a:rPr>
              <a:t>Република Српска у </a:t>
            </a:r>
            <a:r>
              <a:rPr lang="sr-Latn-BA" sz="2100" b="1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Black"/>
                <a:sym typeface="Montserrat Black"/>
              </a:rPr>
              <a:t>2023.</a:t>
            </a:r>
            <a:r>
              <a:rPr lang="sr-Cyrl-RS" sz="2100" b="1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Black"/>
                <a:sym typeface="Montserrat Black"/>
              </a:rPr>
              <a:t> години</a:t>
            </a:r>
            <a:endParaRPr sz="1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 Black"/>
              <a:sym typeface="Montserrat Black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86536547"/>
              </p:ext>
            </p:extLst>
          </p:nvPr>
        </p:nvGraphicFramePr>
        <p:xfrm>
          <a:off x="3629871" y="1006468"/>
          <a:ext cx="5202600" cy="300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3" name="Google Shape;163;p16"/>
          <p:cNvCxnSpPr/>
          <p:nvPr/>
        </p:nvCxnSpPr>
        <p:spPr>
          <a:xfrm flipV="1">
            <a:off x="3737113" y="775252"/>
            <a:ext cx="4916557" cy="6626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6" y="835584"/>
            <a:ext cx="3241592" cy="350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10">
                                            <p:graphicEl>
                                              <a:dgm id="{D08A69F1-ED86-40B6-A64F-559C90D3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10">
                                            <p:graphicEl>
                                              <a:dgm id="{D08A69F1-ED86-40B6-A64F-559C90D3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graphicEl>
                                              <a:dgm id="{D08A69F1-ED86-40B6-A64F-559C90D3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graphicEl>
                                              <a:dgm id="{D08A69F1-ED86-40B6-A64F-559C90D3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750" fill="hold"/>
                                        <p:tgtEl>
                                          <p:spTgt spid="10">
                                            <p:graphicEl>
                                              <a:dgm id="{FA27F0D9-4845-494F-8B7C-8BCDFB2B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graphicEl>
                                              <a:dgm id="{FA27F0D9-4845-494F-8B7C-8BCDFB2B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graphicEl>
                                              <a:dgm id="{FA27F0D9-4845-494F-8B7C-8BCDFB2B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graphicEl>
                                              <a:dgm id="{FA27F0D9-4845-494F-8B7C-8BCDFB2B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750" fill="hold"/>
                                        <p:tgtEl>
                                          <p:spTgt spid="10">
                                            <p:graphicEl>
                                              <a:dgm id="{B4F8D65A-A0EA-4BC2-B67E-5D221246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graphicEl>
                                              <a:dgm id="{B4F8D65A-A0EA-4BC2-B67E-5D221246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graphicEl>
                                              <a:dgm id="{B4F8D65A-A0EA-4BC2-B67E-5D221246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graphicEl>
                                              <a:dgm id="{B4F8D65A-A0EA-4BC2-B67E-5D221246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750" fill="hold"/>
                                        <p:tgtEl>
                                          <p:spTgt spid="10">
                                            <p:graphicEl>
                                              <a:dgm id="{E1A39951-15B2-41CE-ABD2-6B7145D1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750" fill="hold"/>
                                        <p:tgtEl>
                                          <p:spTgt spid="10">
                                            <p:graphicEl>
                                              <a:dgm id="{E1A39951-15B2-41CE-ABD2-6B7145D1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750" fill="hold"/>
                                        <p:tgtEl>
                                          <p:spTgt spid="10">
                                            <p:graphicEl>
                                              <a:dgm id="{E1A39951-15B2-41CE-ABD2-6B7145D1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graphicEl>
                                              <a:dgm id="{E1A39951-15B2-41CE-ABD2-6B7145D1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750" fill="hold"/>
                                        <p:tgtEl>
                                          <p:spTgt spid="10">
                                            <p:graphicEl>
                                              <a:dgm id="{CDBA6826-72B4-48AC-BA13-64DC6F4F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750" fill="hold"/>
                                        <p:tgtEl>
                                          <p:spTgt spid="10">
                                            <p:graphicEl>
                                              <a:dgm id="{CDBA6826-72B4-48AC-BA13-64DC6F4F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750" fill="hold"/>
                                        <p:tgtEl>
                                          <p:spTgt spid="10">
                                            <p:graphicEl>
                                              <a:dgm id="{CDBA6826-72B4-48AC-BA13-64DC6F4F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graphicEl>
                                              <a:dgm id="{CDBA6826-72B4-48AC-BA13-64DC6F4F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0">
                                            <p:graphicEl>
                                              <a:dgm id="{D4BE248F-F94F-482A-BE9D-1389384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graphicEl>
                                              <a:dgm id="{D4BE248F-F94F-482A-BE9D-1389384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graphicEl>
                                              <a:dgm id="{D4BE248F-F94F-482A-BE9D-1389384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0">
                                            <p:graphicEl>
                                              <a:dgm id="{D4BE248F-F94F-482A-BE9D-1389384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750" fill="hold"/>
                                        <p:tgtEl>
                                          <p:spTgt spid="10">
                                            <p:graphicEl>
                                              <a:dgm id="{F7BD6741-728F-45D5-8515-7FC96A2A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graphicEl>
                                              <a:dgm id="{F7BD6741-728F-45D5-8515-7FC96A2A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750" fill="hold"/>
                                        <p:tgtEl>
                                          <p:spTgt spid="10">
                                            <p:graphicEl>
                                              <a:dgm id="{F7BD6741-728F-45D5-8515-7FC96A2A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0">
                                            <p:graphicEl>
                                              <a:dgm id="{F7BD6741-728F-45D5-8515-7FC96A2A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750" fill="hold"/>
                                        <p:tgtEl>
                                          <p:spTgt spid="10">
                                            <p:graphicEl>
                                              <a:dgm id="{222FDEBC-CAA3-4479-BEEE-1203D7165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750" fill="hold"/>
                                        <p:tgtEl>
                                          <p:spTgt spid="10">
                                            <p:graphicEl>
                                              <a:dgm id="{222FDEBC-CAA3-4479-BEEE-1203D7165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750" fill="hold"/>
                                        <p:tgtEl>
                                          <p:spTgt spid="10">
                                            <p:graphicEl>
                                              <a:dgm id="{222FDEBC-CAA3-4479-BEEE-1203D7165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0">
                                            <p:graphicEl>
                                              <a:dgm id="{222FDEBC-CAA3-4479-BEEE-1203D7165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750" fill="hold"/>
                                        <p:tgtEl>
                                          <p:spTgt spid="10">
                                            <p:graphicEl>
                                              <a:dgm id="{E74B999F-F1D4-469C-BBA6-322E57FA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750" fill="hold"/>
                                        <p:tgtEl>
                                          <p:spTgt spid="10">
                                            <p:graphicEl>
                                              <a:dgm id="{E74B999F-F1D4-469C-BBA6-322E57FA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750" fill="hold"/>
                                        <p:tgtEl>
                                          <p:spTgt spid="10">
                                            <p:graphicEl>
                                              <a:dgm id="{E74B999F-F1D4-469C-BBA6-322E57FA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750" fill="hold"/>
                                        <p:tgtEl>
                                          <p:spTgt spid="10">
                                            <p:graphicEl>
                                              <a:dgm id="{E74B999F-F1D4-469C-BBA6-322E57FA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750"/>
                            </p:stCondLst>
                            <p:childTnLst>
                              <p:par>
                                <p:cTn id="59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750" fill="hold"/>
                                        <p:tgtEl>
                                          <p:spTgt spid="10">
                                            <p:graphicEl>
                                              <a:dgm id="{A7300607-C6C8-4933-A4EF-1AFB43B2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750" fill="hold"/>
                                        <p:tgtEl>
                                          <p:spTgt spid="10">
                                            <p:graphicEl>
                                              <a:dgm id="{A7300607-C6C8-4933-A4EF-1AFB43B2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750" fill="hold"/>
                                        <p:tgtEl>
                                          <p:spTgt spid="10">
                                            <p:graphicEl>
                                              <a:dgm id="{A7300607-C6C8-4933-A4EF-1AFB43B2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10">
                                            <p:graphicEl>
                                              <a:dgm id="{A7300607-C6C8-4933-A4EF-1AFB43B2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750" fill="hold"/>
                                        <p:tgtEl>
                                          <p:spTgt spid="10">
                                            <p:graphicEl>
                                              <a:dgm id="{28BCB347-9E1A-4DF2-B6A4-B1F3923C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750" fill="hold"/>
                                        <p:tgtEl>
                                          <p:spTgt spid="10">
                                            <p:graphicEl>
                                              <a:dgm id="{28BCB347-9E1A-4DF2-B6A4-B1F3923C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750" fill="hold"/>
                                        <p:tgtEl>
                                          <p:spTgt spid="10">
                                            <p:graphicEl>
                                              <a:dgm id="{28BCB347-9E1A-4DF2-B6A4-B1F3923C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>
                                            <p:graphicEl>
                                              <a:dgm id="{28BCB347-9E1A-4DF2-B6A4-B1F3923C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250"/>
                            </p:stCondLst>
                            <p:childTnLst>
                              <p:par>
                                <p:cTn id="71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750" fill="hold"/>
                                        <p:tgtEl>
                                          <p:spTgt spid="10">
                                            <p:graphicEl>
                                              <a:dgm id="{854DC303-8500-47D2-BA7D-24BF1EDD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750" fill="hold"/>
                                        <p:tgtEl>
                                          <p:spTgt spid="10">
                                            <p:graphicEl>
                                              <a:dgm id="{854DC303-8500-47D2-BA7D-24BF1EDD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750" fill="hold"/>
                                        <p:tgtEl>
                                          <p:spTgt spid="10">
                                            <p:graphicEl>
                                              <a:dgm id="{854DC303-8500-47D2-BA7D-24BF1EDD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0">
                                            <p:graphicEl>
                                              <a:dgm id="{854DC303-8500-47D2-BA7D-24BF1EDD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750" fill="hold"/>
                                        <p:tgtEl>
                                          <p:spTgt spid="10">
                                            <p:graphicEl>
                                              <a:dgm id="{CAE48265-B450-4B5F-9C0A-BDA0E345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750" fill="hold"/>
                                        <p:tgtEl>
                                          <p:spTgt spid="10">
                                            <p:graphicEl>
                                              <a:dgm id="{CAE48265-B450-4B5F-9C0A-BDA0E345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750" fill="hold"/>
                                        <p:tgtEl>
                                          <p:spTgt spid="10">
                                            <p:graphicEl>
                                              <a:dgm id="{CAE48265-B450-4B5F-9C0A-BDA0E345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750" fill="hold"/>
                                        <p:tgtEl>
                                          <p:spTgt spid="10">
                                            <p:graphicEl>
                                              <a:dgm id="{CAE48265-B450-4B5F-9C0A-BDA0E345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750"/>
                            </p:stCondLst>
                            <p:childTnLst>
                              <p:par>
                                <p:cTn id="83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750" fill="hold"/>
                                        <p:tgtEl>
                                          <p:spTgt spid="10">
                                            <p:graphicEl>
                                              <a:dgm id="{00A7AC32-2D47-4282-8F5A-C7C05EB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750" fill="hold"/>
                                        <p:tgtEl>
                                          <p:spTgt spid="10">
                                            <p:graphicEl>
                                              <a:dgm id="{00A7AC32-2D47-4282-8F5A-C7C05EB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750" fill="hold"/>
                                        <p:tgtEl>
                                          <p:spTgt spid="10">
                                            <p:graphicEl>
                                              <a:dgm id="{00A7AC32-2D47-4282-8F5A-C7C05EB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750" fill="hold"/>
                                        <p:tgtEl>
                                          <p:spTgt spid="10">
                                            <p:graphicEl>
                                              <a:dgm id="{00A7AC32-2D47-4282-8F5A-C7C05EB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750" fill="hold"/>
                                        <p:tgtEl>
                                          <p:spTgt spid="10">
                                            <p:graphicEl>
                                              <a:dgm id="{405F7D31-6815-4337-9A5E-3352A2B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750" fill="hold"/>
                                        <p:tgtEl>
                                          <p:spTgt spid="10">
                                            <p:graphicEl>
                                              <a:dgm id="{405F7D31-6815-4337-9A5E-3352A2B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750" fill="hold"/>
                                        <p:tgtEl>
                                          <p:spTgt spid="10">
                                            <p:graphicEl>
                                              <a:dgm id="{405F7D31-6815-4337-9A5E-3352A2B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750" fill="hold"/>
                                        <p:tgtEl>
                                          <p:spTgt spid="10">
                                            <p:graphicEl>
                                              <a:dgm id="{405F7D31-6815-4337-9A5E-3352A2B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393632"/>
            <a:ext cx="8269357" cy="567151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                             ИНДУСТРИЈСКА ПРОИЗВОДЊА</a:t>
            </a:r>
            <a:r>
              <a:rPr lang="ru-RU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/>
            </a:r>
            <a:br>
              <a:rPr lang="ru-RU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651" y="1152475"/>
            <a:ext cx="7606749" cy="3416400"/>
          </a:xfrm>
        </p:spPr>
        <p:txBody>
          <a:bodyPr/>
          <a:lstStyle/>
          <a:p>
            <a:pPr marL="114300" indent="0">
              <a:buNone/>
            </a:pPr>
            <a:endParaRPr lang="sr-Cyrl-RS" dirty="0" smtClean="0"/>
          </a:p>
          <a:p>
            <a:pPr marL="114300" indent="0">
              <a:buNone/>
            </a:pPr>
            <a:endParaRPr lang="sr-Cyrl-RS" dirty="0"/>
          </a:p>
          <a:p>
            <a:pPr marL="114300" indent="0">
              <a:buNone/>
            </a:pPr>
            <a:endParaRPr lang="en-US" dirty="0"/>
          </a:p>
        </p:txBody>
      </p:sp>
      <p:cxnSp>
        <p:nvCxnSpPr>
          <p:cNvPr id="4" name="Google Shape;183;p18"/>
          <p:cNvCxnSpPr/>
          <p:nvPr/>
        </p:nvCxnSpPr>
        <p:spPr>
          <a:xfrm flipV="1">
            <a:off x="927652" y="950859"/>
            <a:ext cx="7518367" cy="9924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511193"/>
              </p:ext>
            </p:extLst>
          </p:nvPr>
        </p:nvGraphicFramePr>
        <p:xfrm>
          <a:off x="927651" y="1113105"/>
          <a:ext cx="7225749" cy="345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9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700" y="339007"/>
            <a:ext cx="8520600" cy="91332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РОБНА РАЗМЈЕНА РЕПУБЛИКЕ СРПСКЕ</a:t>
            </a:r>
            <a:br>
              <a:rPr lang="sr-Cyrl-R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</a:br>
            <a:r>
              <a:rPr lang="sr-Cyrl-R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 СА ИНОСТРАНСТВОМ</a:t>
            </a:r>
            <a:br>
              <a:rPr lang="sr-Cyrl-R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</a:br>
            <a:r>
              <a:rPr lang="ru-RU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/>
            </a:r>
            <a:br>
              <a:rPr lang="ru-RU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1699" y="1355222"/>
            <a:ext cx="4461192" cy="3051125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sr-Cyrl-RS" sz="12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                             хиљ. </a:t>
            </a:r>
            <a:r>
              <a:rPr lang="sr-Cyrl-RS" sz="12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КМ</a:t>
            </a:r>
          </a:p>
          <a:p>
            <a:pPr marL="139700" indent="0" algn="ctr">
              <a:buNone/>
            </a:pPr>
            <a:endParaRPr lang="en-US" sz="16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92781" y="1437861"/>
            <a:ext cx="4239519" cy="313101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r-Cyrl-RS" dirty="0" smtClean="0">
                <a:solidFill>
                  <a:schemeClr val="bg1"/>
                </a:solidFill>
              </a:rPr>
              <a:t>Покривеност извоза увозом 73,6%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r-Cyrl-RS" dirty="0" smtClean="0">
                <a:solidFill>
                  <a:schemeClr val="bg1"/>
                </a:solidFill>
              </a:rPr>
              <a:t>Извоз је мањи за 4,6%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r-Cyrl-RS" dirty="0" smtClean="0">
                <a:solidFill>
                  <a:schemeClr val="bg1"/>
                </a:solidFill>
              </a:rPr>
              <a:t>Увоз је мањи за 1,9%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r-Cyrl-RS" dirty="0" smtClean="0">
                <a:solidFill>
                  <a:schemeClr val="bg1"/>
                </a:solidFill>
              </a:rPr>
              <a:t>Највише се извозило у Србију и увозило из Србије</a:t>
            </a:r>
            <a:endParaRPr lang="sr-Latn-BA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r-Cyrl-RS" dirty="0">
                <a:solidFill>
                  <a:schemeClr val="bg1"/>
                </a:solidFill>
              </a:rPr>
              <a:t>Највише се извозила електрична енергија </a:t>
            </a:r>
            <a:r>
              <a:rPr lang="sr-Cyrl-RS" dirty="0" smtClean="0">
                <a:solidFill>
                  <a:schemeClr val="bg1"/>
                </a:solidFill>
              </a:rPr>
              <a:t>(</a:t>
            </a:r>
            <a:r>
              <a:rPr lang="sr-Latn-BA" dirty="0" smtClean="0">
                <a:solidFill>
                  <a:schemeClr val="bg1"/>
                </a:solidFill>
              </a:rPr>
              <a:t>10,4% </a:t>
            </a:r>
            <a:r>
              <a:rPr lang="sr-Cyrl-RS" dirty="0" smtClean="0">
                <a:solidFill>
                  <a:schemeClr val="bg1"/>
                </a:solidFill>
              </a:rPr>
              <a:t>извоза у 2023. години)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sr-Cyrl-RS" dirty="0" smtClean="0">
                <a:solidFill>
                  <a:schemeClr val="bg1"/>
                </a:solidFill>
              </a:rPr>
              <a:t>82,2% извоза чини прерађивачка индустрија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Google Shape;183;p18"/>
          <p:cNvCxnSpPr/>
          <p:nvPr/>
        </p:nvCxnSpPr>
        <p:spPr>
          <a:xfrm flipV="1">
            <a:off x="901147" y="1182772"/>
            <a:ext cx="7518367" cy="9924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657232"/>
              </p:ext>
            </p:extLst>
          </p:nvPr>
        </p:nvGraphicFramePr>
        <p:xfrm>
          <a:off x="558502" y="1731817"/>
          <a:ext cx="4034279" cy="286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Left Bracket 9"/>
          <p:cNvSpPr/>
          <p:nvPr/>
        </p:nvSpPr>
        <p:spPr>
          <a:xfrm rot="16200000">
            <a:off x="2765532" y="3813441"/>
            <a:ext cx="205083" cy="1715952"/>
          </a:xfrm>
          <a:prstGeom prst="leftBracke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55914" y="4406347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sr-Cyrl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1 855 097</a:t>
            </a:r>
            <a:endParaRPr 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1369" y="441321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7"/>
          <p:cNvPicPr preferRelativeResize="0"/>
          <p:nvPr/>
        </p:nvPicPr>
        <p:blipFill rotWithShape="1">
          <a:blip r:embed="rId3">
            <a:alphaModFix amt="33000"/>
          </a:blip>
          <a:srcRect t="12027" b="36309"/>
          <a:stretch/>
        </p:blipFill>
        <p:spPr>
          <a:xfrm>
            <a:off x="2" y="-4382"/>
            <a:ext cx="9143998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27"/>
          <p:cNvCxnSpPr/>
          <p:nvPr/>
        </p:nvCxnSpPr>
        <p:spPr>
          <a:xfrm>
            <a:off x="1212634" y="728415"/>
            <a:ext cx="6453749" cy="58747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Rectangle 10"/>
          <p:cNvSpPr/>
          <p:nvPr/>
        </p:nvSpPr>
        <p:spPr>
          <a:xfrm>
            <a:off x="3214462" y="360988"/>
            <a:ext cx="256833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17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КРЕТАЊЕ ИНФЛАЦИЈЕ</a:t>
            </a:r>
            <a:endParaRPr lang="ru-RU" sz="17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</a:endParaRPr>
          </a:p>
        </p:txBody>
      </p:sp>
      <p:sp>
        <p:nvSpPr>
          <p:cNvPr id="9" name="Left Bracket 8"/>
          <p:cNvSpPr/>
          <p:nvPr/>
        </p:nvSpPr>
        <p:spPr>
          <a:xfrm rot="5400000">
            <a:off x="3340358" y="-873102"/>
            <a:ext cx="236724" cy="4201139"/>
          </a:xfrm>
          <a:prstGeom prst="leftBracke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37977" y="1101321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sr-Latn-B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sr-Cyrl-R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r-Latn-B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sr-Cyrl-R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процентни поена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Google Shape;451;p37"/>
          <p:cNvSpPr txBox="1"/>
          <p:nvPr/>
        </p:nvSpPr>
        <p:spPr>
          <a:xfrm>
            <a:off x="6142383" y="1426112"/>
            <a:ext cx="2358652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451;p37"/>
          <p:cNvSpPr txBox="1"/>
          <p:nvPr/>
        </p:nvSpPr>
        <p:spPr>
          <a:xfrm>
            <a:off x="5676669" y="4220323"/>
            <a:ext cx="3114261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Храна је чинила 50% инфлације у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 2023. години.</a:t>
            </a:r>
          </a:p>
        </p:txBody>
      </p:sp>
      <p:sp>
        <p:nvSpPr>
          <p:cNvPr id="2" name="Frame 1"/>
          <p:cNvSpPr/>
          <p:nvPr/>
        </p:nvSpPr>
        <p:spPr>
          <a:xfrm>
            <a:off x="5582877" y="4186066"/>
            <a:ext cx="3301846" cy="6436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025137"/>
              </p:ext>
            </p:extLst>
          </p:nvPr>
        </p:nvGraphicFramePr>
        <p:xfrm>
          <a:off x="6301409" y="1051554"/>
          <a:ext cx="2583314" cy="294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345441"/>
              </p:ext>
            </p:extLst>
          </p:nvPr>
        </p:nvGraphicFramePr>
        <p:xfrm>
          <a:off x="779808" y="1298813"/>
          <a:ext cx="5362575" cy="269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0702" y="4260750"/>
            <a:ext cx="5957316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categoryEl"/>
        </p:bldSub>
      </p:bldGraphic>
      <p:bldGraphic spid="15" grpId="1">
        <p:bldSub>
          <a:bldChart bld="category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27"/>
          <p:cNvCxnSpPr/>
          <p:nvPr/>
        </p:nvCxnSpPr>
        <p:spPr>
          <a:xfrm>
            <a:off x="1126435" y="728870"/>
            <a:ext cx="6861240" cy="2138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Rectangle 10"/>
          <p:cNvSpPr/>
          <p:nvPr/>
        </p:nvSpPr>
        <p:spPr>
          <a:xfrm>
            <a:off x="2812106" y="345644"/>
            <a:ext cx="26276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ПРОСЈЕЧ</a:t>
            </a:r>
            <a:r>
              <a:rPr lang="sr-Cyrl-BA" sz="17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Н</a:t>
            </a:r>
            <a:r>
              <a:rPr lang="ru-RU" sz="17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Е ПЛАТЕ, </a:t>
            </a:r>
            <a:r>
              <a:rPr lang="sr-Cyrl-RS" sz="17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КМ</a:t>
            </a:r>
            <a:endParaRPr lang="ru-RU" sz="17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0" y="4309457"/>
            <a:ext cx="3031199" cy="6626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58166"/>
            <a:ext cx="3999900" cy="3682610"/>
          </a:xfrm>
        </p:spPr>
        <p:txBody>
          <a:bodyPr/>
          <a:lstStyle/>
          <a:p>
            <a:pPr marL="114300" indent="0">
              <a:buNone/>
            </a:pPr>
            <a:r>
              <a:rPr lang="sr-Cyrl-RS" dirty="0" smtClean="0"/>
              <a:t>                           </a:t>
            </a:r>
          </a:p>
          <a:p>
            <a:pPr marL="114300" indent="0">
              <a:buNone/>
            </a:pPr>
            <a:r>
              <a:rPr lang="sr-Cyrl-RS" sz="1400" dirty="0">
                <a:solidFill>
                  <a:schemeClr val="bg1"/>
                </a:solidFill>
              </a:rPr>
              <a:t> </a:t>
            </a:r>
            <a:r>
              <a:rPr lang="sr-Cyrl-RS" sz="1400" dirty="0" smtClean="0">
                <a:solidFill>
                  <a:schemeClr val="bg1"/>
                </a:solidFill>
              </a:rPr>
              <a:t>                             </a:t>
            </a:r>
            <a:endParaRPr lang="sr-Cyrl-RS" sz="1400" u="sng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sr-Cyrl-RS" dirty="0" smtClean="0"/>
              <a:t>                               </a:t>
            </a:r>
            <a:endParaRPr lang="sr-Latn-BA" dirty="0" smtClean="0"/>
          </a:p>
          <a:p>
            <a:endParaRPr lang="sr-Latn-BA" dirty="0"/>
          </a:p>
          <a:p>
            <a:endParaRPr lang="sr-Latn-BA" dirty="0" smtClean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4465834" y="893465"/>
            <a:ext cx="4500165" cy="4185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marL="139700" indent="0" algn="ctr">
              <a:buNone/>
            </a:pPr>
            <a:r>
              <a:rPr lang="sr-Cyrl-R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Највеће плате су исплаћене у подручјима: 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0332232"/>
              </p:ext>
            </p:extLst>
          </p:nvPr>
        </p:nvGraphicFramePr>
        <p:xfrm>
          <a:off x="225084" y="1010661"/>
          <a:ext cx="4138069" cy="31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9353851"/>
              </p:ext>
            </p:extLst>
          </p:nvPr>
        </p:nvGraphicFramePr>
        <p:xfrm>
          <a:off x="4723419" y="1378634"/>
          <a:ext cx="4100866" cy="95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Rectangle 6"/>
          <p:cNvSpPr/>
          <p:nvPr/>
        </p:nvSpPr>
        <p:spPr>
          <a:xfrm>
            <a:off x="4453314" y="2419793"/>
            <a:ext cx="4615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indent="0" algn="ctr">
              <a:buNone/>
            </a:pPr>
            <a:r>
              <a:rPr lang="sr-Cyrl-R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Најмање </a:t>
            </a:r>
            <a:r>
              <a:rPr lang="sr-Cyrl-RS" sz="1600" b="1" dirty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плате су исплаћене у подручјима: 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842037132"/>
              </p:ext>
            </p:extLst>
          </p:nvPr>
        </p:nvGraphicFramePr>
        <p:xfrm>
          <a:off x="4731435" y="2764693"/>
          <a:ext cx="4100866" cy="93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Rectangle 7"/>
          <p:cNvSpPr/>
          <p:nvPr/>
        </p:nvSpPr>
        <p:spPr>
          <a:xfrm>
            <a:off x="4279615" y="3796397"/>
            <a:ext cx="4684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 algn="ctr">
              <a:buNone/>
            </a:pPr>
            <a:r>
              <a:rPr lang="sr-Cyrl-R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Највећи реални раст нето плата у 2023. </a:t>
            </a:r>
            <a:r>
              <a:rPr lang="sr-Cyrl-R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год: </a:t>
            </a:r>
            <a:endParaRPr lang="sr-Cyrl-RS" sz="1600" b="1" dirty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48183234"/>
              </p:ext>
            </p:extLst>
          </p:nvPr>
        </p:nvGraphicFramePr>
        <p:xfrm>
          <a:off x="3556800" y="4051076"/>
          <a:ext cx="5688000" cy="102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1636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sr-Cyrl-R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ПРОСЈЕЧАН БРОЈ ЗАПОСЛЕНИХ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sr-Cyrl-RS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ЗАПОСЛЕНИХ У 2023. ГОД.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63672" y="4264173"/>
            <a:ext cx="165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sr-Latn-B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sr-Cyrl-R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812</a:t>
            </a:r>
            <a:endParaRPr lang="sr-Latn-RS" sz="16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sr-Cyrl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r-Latn-B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sr-Cyrl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r-Latn-B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sr-Cyrl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%)</a:t>
            </a:r>
            <a:endParaRPr 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Left Bracket 6"/>
          <p:cNvSpPr/>
          <p:nvPr/>
        </p:nvSpPr>
        <p:spPr>
          <a:xfrm rot="16200000">
            <a:off x="2589743" y="3374299"/>
            <a:ext cx="130806" cy="1715952"/>
          </a:xfrm>
          <a:prstGeom prst="leftBracke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Google Shape;25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СТАБИЛНО ТРЖИШТЕ РАДА</a:t>
            </a:r>
            <a:r>
              <a:rPr lang="sr-Latn-BA" sz="20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/>
            </a:r>
            <a:br>
              <a:rPr lang="sr-Latn-BA" sz="20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</a:br>
            <a:endParaRPr sz="20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  <a:sym typeface="Montserrat Black"/>
            </a:endParaRPr>
          </a:p>
        </p:txBody>
      </p:sp>
      <p:cxnSp>
        <p:nvCxnSpPr>
          <p:cNvPr id="14" name="Google Shape;256;p26"/>
          <p:cNvCxnSpPr/>
          <p:nvPr/>
        </p:nvCxnSpPr>
        <p:spPr>
          <a:xfrm>
            <a:off x="1515328" y="851102"/>
            <a:ext cx="5893500" cy="21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63573"/>
              </p:ext>
            </p:extLst>
          </p:nvPr>
        </p:nvGraphicFramePr>
        <p:xfrm>
          <a:off x="415421" y="1489075"/>
          <a:ext cx="41250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724007"/>
              </p:ext>
            </p:extLst>
          </p:nvPr>
        </p:nvGraphicFramePr>
        <p:xfrm>
          <a:off x="5002696" y="1364975"/>
          <a:ext cx="3710609" cy="377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Left Bracket 19"/>
          <p:cNvSpPr/>
          <p:nvPr/>
        </p:nvSpPr>
        <p:spPr>
          <a:xfrm flipH="1">
            <a:off x="8590728" y="1634128"/>
            <a:ext cx="56320" cy="324755"/>
          </a:xfrm>
          <a:prstGeom prst="leftBracke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4767" y="1658005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47.4%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62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"/>
          <p:cNvSpPr txBox="1"/>
          <p:nvPr/>
        </p:nvSpPr>
        <p:spPr>
          <a:xfrm>
            <a:off x="2160592" y="418471"/>
            <a:ext cx="4359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B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ontserrat Black"/>
                <a:sym typeface="Montserrat Black"/>
              </a:rPr>
              <a:t>КОМПЛЕКСНЕ СТАТИСТИЧКЕ ПУБЛИКАЦИЈЕ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Montserrat Black"/>
              <a:sym typeface="Montserrat Black"/>
            </a:endParaRPr>
          </a:p>
        </p:txBody>
      </p:sp>
      <p:sp>
        <p:nvSpPr>
          <p:cNvPr id="447" name="Google Shape;447;p37"/>
          <p:cNvSpPr txBox="1"/>
          <p:nvPr/>
        </p:nvSpPr>
        <p:spPr>
          <a:xfrm>
            <a:off x="2160592" y="1541280"/>
            <a:ext cx="345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1" u="none" strike="noStrike" kern="0" cap="none" spc="0" normalizeH="0" baseline="0" noProof="0">
                <a:ln>
                  <a:noFill/>
                </a:ln>
                <a:solidFill>
                  <a:srgbClr val="1699E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kumimoji="0" sz="1200" b="0" i="1" u="none" strike="noStrike" kern="0" cap="none" spc="0" normalizeH="0" baseline="0" noProof="0">
              <a:ln>
                <a:noFill/>
              </a:ln>
              <a:solidFill>
                <a:srgbClr val="1699E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48" name="Google Shape;448;p37"/>
          <p:cNvCxnSpPr/>
          <p:nvPr/>
        </p:nvCxnSpPr>
        <p:spPr>
          <a:xfrm>
            <a:off x="1053547" y="1108244"/>
            <a:ext cx="6864626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9" name="Google Shape;449;p37"/>
          <p:cNvSpPr txBox="1"/>
          <p:nvPr/>
        </p:nvSpPr>
        <p:spPr>
          <a:xfrm>
            <a:off x="693142" y="2290341"/>
            <a:ext cx="319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     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749287" y="1822174"/>
            <a:ext cx="5612296" cy="2617304"/>
          </a:xfrm>
        </p:spPr>
        <p:txBody>
          <a:bodyPr>
            <a:normAutofit/>
          </a:bodyPr>
          <a:lstStyle/>
          <a:p>
            <a:pPr lvl="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Статистички годишњак Републике Српске;</a:t>
            </a:r>
            <a:endParaRPr lang="sr-Latn-BA" dirty="0" smtClea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Ово је Република Српска;</a:t>
            </a:r>
            <a:endParaRPr lang="sr-Latn-BA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Градови и општине Републике Српске;</a:t>
            </a:r>
            <a:endParaRPr lang="sr-Latn-BA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Жене и мушкарци Републике Српске </a:t>
            </a:r>
          </a:p>
          <a:p>
            <a:pPr marL="114300" indent="0"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94">
            <a:off x="965124" y="1291969"/>
            <a:ext cx="984942" cy="134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059">
            <a:off x="7011386" y="1652482"/>
            <a:ext cx="1012610" cy="1411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496">
            <a:off x="6430014" y="3503799"/>
            <a:ext cx="1045976" cy="1484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37">
            <a:off x="822637" y="3465936"/>
            <a:ext cx="945904" cy="13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8"/>
          <p:cNvPicPr preferRelativeResize="0"/>
          <p:nvPr/>
        </p:nvPicPr>
        <p:blipFill rotWithShape="1">
          <a:blip r:embed="rId3">
            <a:alphaModFix amt="13000"/>
          </a:blip>
          <a:srcRect t="50777"/>
          <a:stretch/>
        </p:blipFill>
        <p:spPr>
          <a:xfrm>
            <a:off x="16475" y="2782675"/>
            <a:ext cx="9144003" cy="236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8"/>
          <p:cNvSpPr txBox="1"/>
          <p:nvPr/>
        </p:nvSpPr>
        <p:spPr>
          <a:xfrm>
            <a:off x="1380899" y="3366877"/>
            <a:ext cx="6382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ХВАЛА </a:t>
            </a:r>
            <a:r>
              <a:rPr lang="en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НА</a:t>
            </a:r>
            <a:r>
              <a:rPr lang="sr-Cyrl-R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 </a:t>
            </a:r>
            <a:r>
              <a:rPr lang="en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ПАЖЊИ!</a:t>
            </a:r>
            <a:endParaRPr sz="2800" b="1" dirty="0">
              <a:solidFill>
                <a:schemeClr val="accent4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  <a:sym typeface="Montserrat Black"/>
            </a:endParaRPr>
          </a:p>
        </p:txBody>
      </p:sp>
      <p:cxnSp>
        <p:nvCxnSpPr>
          <p:cNvPr id="460" name="Google Shape;460;p38"/>
          <p:cNvCxnSpPr/>
          <p:nvPr/>
        </p:nvCxnSpPr>
        <p:spPr>
          <a:xfrm>
            <a:off x="1813175" y="3983389"/>
            <a:ext cx="5550600" cy="0"/>
          </a:xfrm>
          <a:prstGeom prst="straightConnector1">
            <a:avLst/>
          </a:prstGeom>
          <a:noFill/>
          <a:ln w="28575" cap="flat" cmpd="sng">
            <a:solidFill>
              <a:srgbClr val="D73A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4179112"/>
            <a:ext cx="2258291" cy="643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4" y="11622"/>
            <a:ext cx="9144003" cy="3063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6051" y="3500463"/>
            <a:ext cx="963874" cy="963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1457</Words>
  <Application>Microsoft Office PowerPoint</Application>
  <PresentationFormat>On-screen Show (16:9)</PresentationFormat>
  <Paragraphs>121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Calibri</vt:lpstr>
      <vt:lpstr>Montserrat Medium</vt:lpstr>
      <vt:lpstr>Montserrat</vt:lpstr>
      <vt:lpstr>Courier New</vt:lpstr>
      <vt:lpstr>Times New Roman</vt:lpstr>
      <vt:lpstr>Montserrat Black</vt:lpstr>
      <vt:lpstr>Montserrat Light</vt:lpstr>
      <vt:lpstr>Symbol</vt:lpstr>
      <vt:lpstr>Verdana</vt:lpstr>
      <vt:lpstr>Cambria</vt:lpstr>
      <vt:lpstr>Wingdings</vt:lpstr>
      <vt:lpstr>Arial</vt:lpstr>
      <vt:lpstr>Simple Light</vt:lpstr>
      <vt:lpstr>PowerPoint Presentation</vt:lpstr>
      <vt:lpstr>PowerPoint Presentation</vt:lpstr>
      <vt:lpstr>                             ИНДУСТРИЈСКА ПРОИЗВОДЊА </vt:lpstr>
      <vt:lpstr>РОБНА РАЗМЈЕНА РЕПУБЛИКЕ СРПСКЕ  СА ИНОСТРАНСТВОМ  </vt:lpstr>
      <vt:lpstr>PowerPoint Presentation</vt:lpstr>
      <vt:lpstr>PowerPoint Presentation</vt:lpstr>
      <vt:lpstr>СТАБИЛНО ТРЖИШТЕ РАДА </vt:lpstr>
      <vt:lpstr>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 Milojević</dc:creator>
  <cp:lastModifiedBy>РЗС РС</cp:lastModifiedBy>
  <cp:revision>354</cp:revision>
  <cp:lastPrinted>2023-10-30T13:00:44Z</cp:lastPrinted>
  <dcterms:modified xsi:type="dcterms:W3CDTF">2024-01-23T11:26:06Z</dcterms:modified>
</cp:coreProperties>
</file>